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3.xml" ContentType="application/vnd.openxmlformats-officedocument.drawingml.chart+xml"/>
  <Override PartName="/ppt/notesSlides/notesSlide18.xml" ContentType="application/vnd.openxmlformats-officedocument.presentationml.notesSlide+xml"/>
  <Override PartName="/ppt/charts/chart1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5.xml" ContentType="application/vnd.openxmlformats-officedocument.drawingml.chart+xml"/>
  <Override PartName="/ppt/notesSlides/notesSlide21.xml" ContentType="application/vnd.openxmlformats-officedocument.presentationml.notesSlide+xml"/>
  <Override PartName="/ppt/charts/chart16.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7.xml" ContentType="application/vnd.openxmlformats-officedocument.drawingml.chart+xml"/>
  <Override PartName="/ppt/notesSlides/notesSlide24.xml" ContentType="application/vnd.openxmlformats-officedocument.presentationml.notesSlide+xml"/>
  <Override PartName="/ppt/charts/chart18.xml" ContentType="application/vnd.openxmlformats-officedocument.drawingml.chart+xml"/>
  <Override PartName="/ppt/notesSlides/notesSlide25.xml" ContentType="application/vnd.openxmlformats-officedocument.presentationml.notesSlide+xml"/>
  <Override PartName="/ppt/charts/chart19.xml" ContentType="application/vnd.openxmlformats-officedocument.drawingml.chart+xml"/>
  <Override PartName="/ppt/notesSlides/notesSlide26.xml" ContentType="application/vnd.openxmlformats-officedocument.presentationml.notesSlide+xml"/>
  <Override PartName="/ppt/charts/chart20.xml" ContentType="application/vnd.openxmlformats-officedocument.drawingml.chart+xml"/>
  <Override PartName="/ppt/notesSlides/notesSlide27.xml" ContentType="application/vnd.openxmlformats-officedocument.presentationml.notesSlide+xml"/>
  <Override PartName="/ppt/charts/chart21.xml" ContentType="application/vnd.openxmlformats-officedocument.drawingml.chart+xml"/>
  <Override PartName="/ppt/notesSlides/notesSlide28.xml" ContentType="application/vnd.openxmlformats-officedocument.presentationml.notesSlide+xml"/>
  <Override PartName="/ppt/charts/chart2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23.xml" ContentType="application/vnd.openxmlformats-officedocument.drawingml.chart+xml"/>
  <Override PartName="/ppt/notesSlides/notesSlide31.xml" ContentType="application/vnd.openxmlformats-officedocument.presentationml.notesSlide+xml"/>
  <Override PartName="/ppt/charts/chart24.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5.xml" ContentType="application/vnd.openxmlformats-officedocument.drawingml.chart+xml"/>
  <Override PartName="/ppt/notesSlides/notesSlide34.xml" ContentType="application/vnd.openxmlformats-officedocument.presentationml.notesSlide+xml"/>
  <Override PartName="/ppt/charts/chart26.xml" ContentType="application/vnd.openxmlformats-officedocument.drawingml.chart+xml"/>
  <Override PartName="/ppt/notesSlides/notesSlide35.xml" ContentType="application/vnd.openxmlformats-officedocument.presentationml.notesSlide+xml"/>
  <Override PartName="/ppt/charts/chart27.xml" ContentType="application/vnd.openxmlformats-officedocument.drawingml.chart+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charts/chart29.xml" ContentType="application/vnd.openxmlformats-officedocument.drawingml.chart+xml"/>
  <Override PartName="/ppt/notesSlides/notesSlide38.xml" ContentType="application/vnd.openxmlformats-officedocument.presentationml.notesSlide+xml"/>
  <Override PartName="/ppt/charts/chart3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367" r:id="rId3"/>
    <p:sldId id="258" r:id="rId4"/>
    <p:sldId id="359" r:id="rId5"/>
    <p:sldId id="262" r:id="rId6"/>
    <p:sldId id="264" r:id="rId7"/>
    <p:sldId id="350" r:id="rId8"/>
    <p:sldId id="371" r:id="rId9"/>
    <p:sldId id="278" r:id="rId10"/>
    <p:sldId id="360" r:id="rId11"/>
    <p:sldId id="364" r:id="rId12"/>
    <p:sldId id="372" r:id="rId13"/>
    <p:sldId id="280" r:id="rId14"/>
    <p:sldId id="373" r:id="rId15"/>
    <p:sldId id="292" r:id="rId16"/>
    <p:sldId id="365" r:id="rId17"/>
    <p:sldId id="374" r:id="rId18"/>
    <p:sldId id="285" r:id="rId19"/>
    <p:sldId id="363" r:id="rId20"/>
    <p:sldId id="375" r:id="rId21"/>
    <p:sldId id="288" r:id="rId22"/>
    <p:sldId id="290" r:id="rId23"/>
    <p:sldId id="376" r:id="rId24"/>
    <p:sldId id="323" r:id="rId25"/>
    <p:sldId id="294" r:id="rId26"/>
    <p:sldId id="296" r:id="rId27"/>
    <p:sldId id="326" r:id="rId28"/>
    <p:sldId id="327" r:id="rId29"/>
    <p:sldId id="307" r:id="rId30"/>
    <p:sldId id="377" r:id="rId31"/>
    <p:sldId id="368" r:id="rId32"/>
    <p:sldId id="369" r:id="rId33"/>
    <p:sldId id="370" r:id="rId34"/>
    <p:sldId id="345" r:id="rId35"/>
    <p:sldId id="338" r:id="rId36"/>
    <p:sldId id="329" r:id="rId37"/>
    <p:sldId id="331" r:id="rId38"/>
    <p:sldId id="332" r:id="rId39"/>
    <p:sldId id="342" r:id="rId40"/>
    <p:sldId id="366"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ktoria Mgaloblishvili" initials="VM" lastIdx="1" clrIdx="0">
    <p:extLst>
      <p:ext uri="{19B8F6BF-5375-455C-9EA6-DF929625EA0E}">
        <p15:presenceInfo xmlns:p15="http://schemas.microsoft.com/office/powerpoint/2012/main" userId="S::vmgaloblishvili@bkconstruction.ge::2a6854d8-5bf8-4303-9d87-2bed4790a7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p:cViewPr varScale="1">
        <p:scale>
          <a:sx n="108" d="100"/>
          <a:sy n="108" d="100"/>
        </p:scale>
        <p:origin x="97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6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oleObject" Target="file:///D:\chemi%20failebi\korona\bazebi\III%20&#4322;&#4304;&#4314;&#4326;&#4304;\I-III%20&#4322;&#4304;&#4314;&#4326;&#4308;&#4305;&#4312;&#4321;%20&#4328;&#4308;&#4307;&#4304;&#4320;&#4308;&#4305;&#4304;_18.05.20.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a:t>
            </a:r>
            <a:r>
              <a:rPr lang="en-US" sz="1400"/>
              <a:t>is the monthly income of your family right </a:t>
            </a:r>
            <a:r>
              <a:rPr lang="en-US" sz="1400" dirty="0"/>
              <a:t>now?</a:t>
            </a:r>
          </a:p>
        </c:rich>
      </c:tx>
      <c:overlay val="0"/>
    </c:title>
    <c:autoTitleDeleted val="0"/>
    <c:plotArea>
      <c:layout>
        <c:manualLayout>
          <c:layoutTarget val="inner"/>
          <c:xMode val="edge"/>
          <c:yMode val="edge"/>
          <c:x val="0.27107878464344515"/>
          <c:y val="0.16734266550014584"/>
          <c:w val="0.69697673384047354"/>
          <c:h val="0.71088845144356982"/>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Sheet1!$B$2:$B$12</c:f>
              <c:numCache>
                <c:formatCode>###0.0</c:formatCode>
                <c:ptCount val="11"/>
                <c:pt idx="0">
                  <c:v>22</c:v>
                </c:pt>
                <c:pt idx="1">
                  <c:v>16.399999999999999</c:v>
                </c:pt>
                <c:pt idx="2">
                  <c:v>11.1</c:v>
                </c:pt>
                <c:pt idx="3">
                  <c:v>5.9</c:v>
                </c:pt>
                <c:pt idx="4">
                  <c:v>7.1</c:v>
                </c:pt>
                <c:pt idx="5">
                  <c:v>7.3</c:v>
                </c:pt>
                <c:pt idx="6">
                  <c:v>3.2</c:v>
                </c:pt>
                <c:pt idx="7">
                  <c:v>1</c:v>
                </c:pt>
                <c:pt idx="8">
                  <c:v>1</c:v>
                </c:pt>
                <c:pt idx="9">
                  <c:v>1</c:v>
                </c:pt>
                <c:pt idx="10">
                  <c:v>24</c:v>
                </c:pt>
              </c:numCache>
            </c:numRef>
          </c:val>
          <c:extLst>
            <c:ext xmlns:c16="http://schemas.microsoft.com/office/drawing/2014/chart" uri="{C3380CC4-5D6E-409C-BE32-E72D297353CC}">
              <c16:uniqueId val="{00000000-F22C-4A85-9EF2-2A97A9E9472A}"/>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Sheet1!$C$2:$C$12</c:f>
              <c:numCache>
                <c:formatCode>###0.0</c:formatCode>
                <c:ptCount val="11"/>
                <c:pt idx="0">
                  <c:v>29.2</c:v>
                </c:pt>
                <c:pt idx="1">
                  <c:v>16.8</c:v>
                </c:pt>
                <c:pt idx="2">
                  <c:v>9.3000000000000007</c:v>
                </c:pt>
                <c:pt idx="3">
                  <c:v>6.2</c:v>
                </c:pt>
                <c:pt idx="4">
                  <c:v>4.9000000000000004</c:v>
                </c:pt>
                <c:pt idx="5">
                  <c:v>4.0999999999999996</c:v>
                </c:pt>
                <c:pt idx="6">
                  <c:v>2.1</c:v>
                </c:pt>
                <c:pt idx="7" formatCode="####.0">
                  <c:v>0.8</c:v>
                </c:pt>
                <c:pt idx="8">
                  <c:v>1.3</c:v>
                </c:pt>
                <c:pt idx="9" formatCode="####.0">
                  <c:v>0.6</c:v>
                </c:pt>
                <c:pt idx="10">
                  <c:v>24.7</c:v>
                </c:pt>
              </c:numCache>
            </c:numRef>
          </c:val>
          <c:extLst>
            <c:ext xmlns:c16="http://schemas.microsoft.com/office/drawing/2014/chart" uri="{C3380CC4-5D6E-409C-BE32-E72D297353CC}">
              <c16:uniqueId val="{00000001-F22C-4A85-9EF2-2A97A9E9472A}"/>
            </c:ext>
          </c:extLst>
        </c:ser>
        <c:ser>
          <c:idx val="2"/>
          <c:order val="2"/>
          <c:tx>
            <c:strRef>
              <c:f>Sheet1!$D$1</c:f>
              <c:strCache>
                <c:ptCount val="1"/>
                <c:pt idx="0">
                  <c:v>Third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Sheet1!$D$2:$D$12</c:f>
              <c:numCache>
                <c:formatCode>###0.0</c:formatCode>
                <c:ptCount val="11"/>
                <c:pt idx="0">
                  <c:v>23.6</c:v>
                </c:pt>
                <c:pt idx="1">
                  <c:v>17.7</c:v>
                </c:pt>
                <c:pt idx="2">
                  <c:v>9.1999999999999993</c:v>
                </c:pt>
                <c:pt idx="3">
                  <c:v>6.9</c:v>
                </c:pt>
                <c:pt idx="4">
                  <c:v>6.5</c:v>
                </c:pt>
                <c:pt idx="5">
                  <c:v>5.0999999999999996</c:v>
                </c:pt>
                <c:pt idx="6">
                  <c:v>3</c:v>
                </c:pt>
                <c:pt idx="7">
                  <c:v>1.3</c:v>
                </c:pt>
                <c:pt idx="8" formatCode="####.0">
                  <c:v>0.9</c:v>
                </c:pt>
                <c:pt idx="9">
                  <c:v>1.1000000000000001</c:v>
                </c:pt>
                <c:pt idx="10">
                  <c:v>24.7</c:v>
                </c:pt>
              </c:numCache>
            </c:numRef>
          </c:val>
          <c:extLst>
            <c:ext xmlns:c16="http://schemas.microsoft.com/office/drawing/2014/chart" uri="{C3380CC4-5D6E-409C-BE32-E72D297353CC}">
              <c16:uniqueId val="{00000002-F22C-4A85-9EF2-2A97A9E9472A}"/>
            </c:ext>
          </c:extLst>
        </c:ser>
        <c:dLbls>
          <c:showLegendKey val="0"/>
          <c:showVal val="0"/>
          <c:showCatName val="0"/>
          <c:showSerName val="0"/>
          <c:showPercent val="0"/>
          <c:showBubbleSize val="0"/>
        </c:dLbls>
        <c:gapWidth val="75"/>
        <c:overlap val="-25"/>
        <c:axId val="193229872"/>
        <c:axId val="193230992"/>
      </c:barChart>
      <c:catAx>
        <c:axId val="193229872"/>
        <c:scaling>
          <c:orientation val="maxMin"/>
        </c:scaling>
        <c:delete val="0"/>
        <c:axPos val="l"/>
        <c:numFmt formatCode="General" sourceLinked="0"/>
        <c:majorTickMark val="none"/>
        <c:minorTickMark val="none"/>
        <c:tickLblPos val="nextTo"/>
        <c:txPr>
          <a:bodyPr/>
          <a:lstStyle/>
          <a:p>
            <a:pPr>
              <a:defRPr sz="1100" baseline="0"/>
            </a:pPr>
            <a:endParaRPr lang="en-US"/>
          </a:p>
        </c:txPr>
        <c:crossAx val="193230992"/>
        <c:crosses val="autoZero"/>
        <c:auto val="1"/>
        <c:lblAlgn val="ctr"/>
        <c:lblOffset val="100"/>
        <c:noMultiLvlLbl val="0"/>
      </c:catAx>
      <c:valAx>
        <c:axId val="193230992"/>
        <c:scaling>
          <c:orientation val="minMax"/>
        </c:scaling>
        <c:delete val="1"/>
        <c:axPos val="t"/>
        <c:numFmt formatCode="###0.0" sourceLinked="1"/>
        <c:majorTickMark val="none"/>
        <c:minorTickMark val="none"/>
        <c:tickLblPos val="none"/>
        <c:crossAx val="193229872"/>
        <c:crosses val="autoZero"/>
        <c:crossBetween val="between"/>
      </c:valAx>
    </c:plotArea>
    <c:legend>
      <c:legendPos val="b"/>
      <c:layout>
        <c:manualLayout>
          <c:xMode val="edge"/>
          <c:yMode val="edge"/>
          <c:x val="1.2967129108861402E-3"/>
          <c:y val="0.8936502028155574"/>
          <c:w val="0.9974064682592636"/>
          <c:h val="8.2107319918343538E-2"/>
        </c:manualLayout>
      </c:layout>
      <c:overlay val="0"/>
      <c:txPr>
        <a:bodyPr/>
        <a:lstStyle/>
        <a:p>
          <a:pPr>
            <a:defRPr sz="1200" baseline="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 coping with COVID-19</a:t>
            </a:r>
          </a:p>
          <a:p>
            <a:pPr>
              <a:defRPr/>
            </a:pPr>
            <a:r>
              <a:rPr lang="en-US" sz="1400" b="0" dirty="0">
                <a:solidFill>
                  <a:schemeClr val="tx1"/>
                </a:solidFill>
              </a:rPr>
              <a:t>(MEAN</a:t>
            </a:r>
            <a:r>
              <a:rPr lang="ka-GE" sz="1400" b="0" dirty="0">
                <a:solidFill>
                  <a:schemeClr val="tx1"/>
                </a:solidFill>
              </a:rPr>
              <a:t> </a:t>
            </a:r>
            <a:r>
              <a:rPr lang="en-US" sz="1400" b="0" dirty="0">
                <a:solidFill>
                  <a:schemeClr val="tx1"/>
                </a:solidFill>
              </a:rPr>
              <a:t>on a 7-point scale)</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Sheet1!$B$2:$B$6</c:f>
              <c:numCache>
                <c:formatCode>###0.00</c:formatCode>
                <c:ptCount val="5"/>
                <c:pt idx="0">
                  <c:v>3.435754189944134</c:v>
                </c:pt>
                <c:pt idx="1">
                  <c:v>4.0091623036649215</c:v>
                </c:pt>
                <c:pt idx="2">
                  <c:v>4.4665924276169262</c:v>
                </c:pt>
                <c:pt idx="3">
                  <c:v>4.5841807909604517</c:v>
                </c:pt>
                <c:pt idx="4">
                  <c:v>5.0664589823468331</c:v>
                </c:pt>
              </c:numCache>
            </c:numRef>
          </c:val>
          <c:extLst>
            <c:ext xmlns:c16="http://schemas.microsoft.com/office/drawing/2014/chart" uri="{C3380CC4-5D6E-409C-BE32-E72D297353CC}">
              <c16:uniqueId val="{00000000-57D1-4AB2-8E55-A3C22D3C93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Sheet1!$C$2:$C$6</c:f>
              <c:numCache>
                <c:formatCode>###0.00</c:formatCode>
                <c:ptCount val="5"/>
                <c:pt idx="0">
                  <c:v>3.1892473118279572</c:v>
                </c:pt>
                <c:pt idx="1">
                  <c:v>3.7516425755584759</c:v>
                </c:pt>
                <c:pt idx="2">
                  <c:v>4.6132177681473454</c:v>
                </c:pt>
                <c:pt idx="3">
                  <c:v>4.810227272727273</c:v>
                </c:pt>
                <c:pt idx="4">
                  <c:v>5.4308012486992716</c:v>
                </c:pt>
              </c:numCache>
            </c:numRef>
          </c:val>
          <c:extLst>
            <c:ext xmlns:c16="http://schemas.microsoft.com/office/drawing/2014/chart" uri="{C3380CC4-5D6E-409C-BE32-E72D297353CC}">
              <c16:uniqueId val="{00000001-57D1-4AB2-8E55-A3C22D3C93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Sheet1!$D$2:$D$6</c:f>
              <c:numCache>
                <c:formatCode>###0.00</c:formatCode>
                <c:ptCount val="5"/>
                <c:pt idx="0">
                  <c:v>3.0044296788482834</c:v>
                </c:pt>
                <c:pt idx="1">
                  <c:v>3.5565669700910272</c:v>
                </c:pt>
                <c:pt idx="2">
                  <c:v>4.8752711496746208</c:v>
                </c:pt>
                <c:pt idx="3">
                  <c:v>5.1638608305274971</c:v>
                </c:pt>
                <c:pt idx="4">
                  <c:v>5.4758974358974362</c:v>
                </c:pt>
              </c:numCache>
            </c:numRef>
          </c:val>
          <c:extLst>
            <c:ext xmlns:c16="http://schemas.microsoft.com/office/drawing/2014/chart" uri="{C3380CC4-5D6E-409C-BE32-E72D297353CC}">
              <c16:uniqueId val="{00000002-57D1-4AB2-8E55-A3C22D3C933A}"/>
            </c:ext>
          </c:extLst>
        </c:ser>
        <c:dLbls>
          <c:showLegendKey val="0"/>
          <c:showVal val="0"/>
          <c:showCatName val="0"/>
          <c:showSerName val="0"/>
          <c:showPercent val="0"/>
          <c:showBubbleSize val="0"/>
        </c:dLbls>
        <c:gapWidth val="75"/>
        <c:overlap val="-25"/>
        <c:axId val="196265216"/>
        <c:axId val="196811824"/>
      </c:barChart>
      <c:catAx>
        <c:axId val="196265216"/>
        <c:scaling>
          <c:orientation val="maxMin"/>
        </c:scaling>
        <c:delete val="0"/>
        <c:axPos val="l"/>
        <c:numFmt formatCode="General" sourceLinked="0"/>
        <c:majorTickMark val="none"/>
        <c:minorTickMark val="none"/>
        <c:tickLblPos val="nextTo"/>
        <c:txPr>
          <a:bodyPr/>
          <a:lstStyle/>
          <a:p>
            <a:pPr>
              <a:defRPr sz="1000"/>
            </a:pPr>
            <a:endParaRPr lang="en-US"/>
          </a:p>
        </c:txPr>
        <c:crossAx val="196811824"/>
        <c:crosses val="autoZero"/>
        <c:auto val="1"/>
        <c:lblAlgn val="ctr"/>
        <c:lblOffset val="100"/>
        <c:noMultiLvlLbl val="0"/>
      </c:catAx>
      <c:valAx>
        <c:axId val="196811824"/>
        <c:scaling>
          <c:orientation val="minMax"/>
        </c:scaling>
        <c:delete val="0"/>
        <c:axPos val="t"/>
        <c:numFmt formatCode="###0.00" sourceLinked="1"/>
        <c:majorTickMark val="none"/>
        <c:minorTickMark val="none"/>
        <c:tickLblPos val="none"/>
        <c:spPr>
          <a:ln w="9525">
            <a:noFill/>
          </a:ln>
        </c:spPr>
        <c:crossAx val="19626521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towards COVID-19</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Sheet1!$B$2:$B$5</c:f>
              <c:numCache>
                <c:formatCode>###0.00</c:formatCode>
                <c:ptCount val="4"/>
                <c:pt idx="0">
                  <c:v>5.7445708376421925</c:v>
                </c:pt>
                <c:pt idx="1">
                  <c:v>2.4448979591836735</c:v>
                </c:pt>
                <c:pt idx="2">
                  <c:v>4.9878721058434401</c:v>
                </c:pt>
                <c:pt idx="3">
                  <c:v>2.4278403275332652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Sheet1!$C$2:$C$5</c:f>
              <c:numCache>
                <c:formatCode>###0.00</c:formatCode>
                <c:ptCount val="4"/>
                <c:pt idx="0">
                  <c:v>4.9685863874345548</c:v>
                </c:pt>
                <c:pt idx="1">
                  <c:v>2.4933469805527122</c:v>
                </c:pt>
                <c:pt idx="2">
                  <c:v>5.0067415730337075</c:v>
                </c:pt>
                <c:pt idx="3">
                  <c:v>2.5802469135802468</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Sheet1!$D$2:$D$5</c:f>
              <c:numCache>
                <c:formatCode>###0.00</c:formatCode>
                <c:ptCount val="4"/>
                <c:pt idx="0">
                  <c:v>4.5526315789473681</c:v>
                </c:pt>
                <c:pt idx="1">
                  <c:v>2.6977687626774847</c:v>
                </c:pt>
                <c:pt idx="2">
                  <c:v>4.8055555555555554</c:v>
                </c:pt>
                <c:pt idx="3">
                  <c:v>2.7671092951991829</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5184"/>
        <c:axId val="196815744"/>
      </c:barChart>
      <c:catAx>
        <c:axId val="196815184"/>
        <c:scaling>
          <c:orientation val="maxMin"/>
        </c:scaling>
        <c:delete val="0"/>
        <c:axPos val="l"/>
        <c:numFmt formatCode="General" sourceLinked="0"/>
        <c:majorTickMark val="none"/>
        <c:minorTickMark val="none"/>
        <c:tickLblPos val="nextTo"/>
        <c:crossAx val="196815744"/>
        <c:crosses val="autoZero"/>
        <c:auto val="1"/>
        <c:lblAlgn val="ctr"/>
        <c:lblOffset val="100"/>
        <c:noMultiLvlLbl val="0"/>
      </c:catAx>
      <c:valAx>
        <c:axId val="196815744"/>
        <c:scaling>
          <c:orientation val="minMax"/>
          <c:max val="7"/>
          <c:min val="0"/>
        </c:scaling>
        <c:delete val="0"/>
        <c:axPos val="t"/>
        <c:numFmt formatCode="###0.00" sourceLinked="1"/>
        <c:majorTickMark val="none"/>
        <c:minorTickMark val="none"/>
        <c:tickLblPos val="none"/>
        <c:spPr>
          <a:ln w="9525">
            <a:noFill/>
          </a:ln>
        </c:spPr>
        <c:crossAx val="1968151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dirty="0"/>
              <a:t>Support for strict measures</a:t>
            </a:r>
            <a:endParaRPr lang="ka-GE" sz="1800" b="1" dirty="0"/>
          </a:p>
          <a:p>
            <a:pPr>
              <a:defRPr/>
            </a:pPr>
            <a:r>
              <a:rPr lang="ka-GE" sz="1100" b="0" dirty="0"/>
              <a:t>(</a:t>
            </a:r>
            <a:r>
              <a:rPr lang="en-US" sz="1100" b="0" dirty="0"/>
              <a:t>MEAN</a:t>
            </a:r>
            <a:r>
              <a:rPr lang="ka-GE" sz="1100" b="0" dirty="0"/>
              <a:t> </a:t>
            </a:r>
            <a:r>
              <a:rPr lang="en-US" sz="1100" b="0" dirty="0"/>
              <a:t>on a 7-point scale: 1 - "I completely disagree", 7 - "I completely agree”)</a:t>
            </a:r>
          </a:p>
        </c:rich>
      </c:tx>
      <c:overlay val="0"/>
    </c:title>
    <c:autoTitleDeleted val="0"/>
    <c:plotArea>
      <c:layout>
        <c:manualLayout>
          <c:layoutTarget val="inner"/>
          <c:xMode val="edge"/>
          <c:yMode val="edge"/>
          <c:x val="0.49445048242209166"/>
          <c:y val="0.12217599883347918"/>
          <c:w val="0.47268566781265037"/>
          <c:h val="0.82612219305920098"/>
        </c:manualLayout>
      </c:layout>
      <c:barChart>
        <c:barDir val="bar"/>
        <c:grouping val="clustered"/>
        <c:varyColors val="0"/>
        <c:ser>
          <c:idx val="0"/>
          <c:order val="0"/>
          <c:tx>
            <c:strRef>
              <c:f>Sheet1!$B$1</c:f>
              <c:strCache>
                <c:ptCount val="1"/>
                <c:pt idx="0">
                  <c:v>First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Sheet1!$B$2:$B$15</c:f>
              <c:numCache>
                <c:formatCode>General</c:formatCode>
                <c:ptCount val="14"/>
                <c:pt idx="0" formatCode="###0.00">
                  <c:v>5.7162790697674417</c:v>
                </c:pt>
                <c:pt idx="2" formatCode="###0.00">
                  <c:v>5.8019480519480515</c:v>
                </c:pt>
                <c:pt idx="3" formatCode="###0.00">
                  <c:v>5.5177228786251344</c:v>
                </c:pt>
                <c:pt idx="4" formatCode="###0.00">
                  <c:v>4.966357308584687</c:v>
                </c:pt>
                <c:pt idx="5" formatCode="###0.00">
                  <c:v>3.8225988700564972</c:v>
                </c:pt>
                <c:pt idx="6" formatCode="###0.00">
                  <c:v>6.2939330543933059</c:v>
                </c:pt>
                <c:pt idx="7" formatCode="###0.00">
                  <c:v>3.4591728525980914</c:v>
                </c:pt>
                <c:pt idx="9" formatCode="###0.00">
                  <c:v>5.9440089585666289</c:v>
                </c:pt>
                <c:pt idx="10" formatCode="###0.00">
                  <c:v>6.031813361611877</c:v>
                </c:pt>
                <c:pt idx="11" formatCode="###0.00">
                  <c:v>4.3600464576074334</c:v>
                </c:pt>
                <c:pt idx="12" formatCode="###0.00">
                  <c:v>3.3912063134160091</c:v>
                </c:pt>
                <c:pt idx="13" formatCode="###0.00">
                  <c:v>6.0858324715615302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Sheet1!$C$2:$C$15</c:f>
              <c:numCache>
                <c:formatCode>###0.00</c:formatCode>
                <c:ptCount val="14"/>
                <c:pt idx="0">
                  <c:v>5.5047393364928912</c:v>
                </c:pt>
                <c:pt idx="1">
                  <c:v>6.5746421267893664</c:v>
                </c:pt>
                <c:pt idx="2">
                  <c:v>5.7383279044516833</c:v>
                </c:pt>
                <c:pt idx="3">
                  <c:v>4.9596069868995629</c:v>
                </c:pt>
                <c:pt idx="4">
                  <c:v>4.3848837209302323</c:v>
                </c:pt>
                <c:pt idx="5">
                  <c:v>3.2661469933184857</c:v>
                </c:pt>
                <c:pt idx="6">
                  <c:v>5.8721174004192873</c:v>
                </c:pt>
                <c:pt idx="7">
                  <c:v>3.2758985200845667</c:v>
                </c:pt>
                <c:pt idx="8">
                  <c:v>2.3566739606126914</c:v>
                </c:pt>
                <c:pt idx="9">
                  <c:v>5.8668866886688669</c:v>
                </c:pt>
                <c:pt idx="10">
                  <c:v>5.6138509968520465</c:v>
                </c:pt>
                <c:pt idx="11">
                  <c:v>3.9245939675174015</c:v>
                </c:pt>
                <c:pt idx="12">
                  <c:v>2.8249721293199554</c:v>
                </c:pt>
                <c:pt idx="13">
                  <c:v>5.6594202898550723</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Sheet1!$D$2:$D$15</c:f>
              <c:numCache>
                <c:formatCode>General</c:formatCode>
                <c:ptCount val="14"/>
                <c:pt idx="0" formatCode="###0.00">
                  <c:v>4.6450381679389317</c:v>
                </c:pt>
                <c:pt idx="2" formatCode="###0.00">
                  <c:v>4.733118971061093</c:v>
                </c:pt>
                <c:pt idx="5" formatCode="###0.00">
                  <c:v>2.8266219239373602</c:v>
                </c:pt>
                <c:pt idx="7" formatCode="###0.00">
                  <c:v>3.0083945435466948</c:v>
                </c:pt>
                <c:pt idx="10" formatCode="###0.00">
                  <c:v>4.6418988648090815</c:v>
                </c:pt>
                <c:pt idx="13" formatCode="###0.00">
                  <c:v>5.6256358087487284</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9104"/>
        <c:axId val="196616608"/>
      </c:barChart>
      <c:catAx>
        <c:axId val="196819104"/>
        <c:scaling>
          <c:orientation val="maxMin"/>
        </c:scaling>
        <c:delete val="0"/>
        <c:axPos val="l"/>
        <c:numFmt formatCode="General" sourceLinked="0"/>
        <c:majorTickMark val="none"/>
        <c:minorTickMark val="none"/>
        <c:tickLblPos val="nextTo"/>
        <c:txPr>
          <a:bodyPr/>
          <a:lstStyle/>
          <a:p>
            <a:pPr>
              <a:defRPr sz="800"/>
            </a:pPr>
            <a:endParaRPr lang="en-US"/>
          </a:p>
        </c:txPr>
        <c:crossAx val="196616608"/>
        <c:crosses val="autoZero"/>
        <c:auto val="1"/>
        <c:lblAlgn val="ctr"/>
        <c:lblOffset val="100"/>
        <c:noMultiLvlLbl val="0"/>
      </c:catAx>
      <c:valAx>
        <c:axId val="196616608"/>
        <c:scaling>
          <c:orientation val="minMax"/>
          <c:max val="7"/>
          <c:min val="0"/>
        </c:scaling>
        <c:delete val="0"/>
        <c:axPos val="t"/>
        <c:numFmt formatCode="###0.00" sourceLinked="1"/>
        <c:majorTickMark val="none"/>
        <c:minorTickMark val="none"/>
        <c:tickLblPos val="none"/>
        <c:spPr>
          <a:ln w="9525">
            <a:noFill/>
          </a:ln>
        </c:spPr>
        <c:crossAx val="1968191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400" dirty="0"/>
              <a:t>Are you going to or have you already taken the actions listed below?</a:t>
            </a:r>
          </a:p>
        </c:rich>
      </c:tx>
      <c:overlay val="0"/>
    </c:title>
    <c:autoTitleDeleted val="0"/>
    <c:plotArea>
      <c:layout/>
      <c:barChart>
        <c:barDir val="bar"/>
        <c:grouping val="clustered"/>
        <c:varyColors val="0"/>
        <c:ser>
          <c:idx val="0"/>
          <c:order val="0"/>
          <c:tx>
            <c:strRef>
              <c:f>'ტალღების შედარება'!$L$1385</c:f>
              <c:strCache>
                <c:ptCount val="1"/>
                <c:pt idx="0">
                  <c:v>პირველი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შედარება'!$L$1386:$L$1403</c:f>
              <c:numCache>
                <c:formatCode>###0.0</c:formatCode>
                <c:ptCount val="18"/>
                <c:pt idx="0">
                  <c:v>28.7</c:v>
                </c:pt>
                <c:pt idx="1">
                  <c:v>8.3000000000000007</c:v>
                </c:pt>
                <c:pt idx="2">
                  <c:v>63</c:v>
                </c:pt>
                <c:pt idx="3">
                  <c:v>33</c:v>
                </c:pt>
                <c:pt idx="4">
                  <c:v>8.2000000000000011</c:v>
                </c:pt>
                <c:pt idx="5">
                  <c:v>58.8</c:v>
                </c:pt>
                <c:pt idx="6">
                  <c:v>46.5</c:v>
                </c:pt>
                <c:pt idx="7">
                  <c:v>8.2000000000000011</c:v>
                </c:pt>
                <c:pt idx="8">
                  <c:v>45.3</c:v>
                </c:pt>
                <c:pt idx="9">
                  <c:v>34.700000000000003</c:v>
                </c:pt>
                <c:pt idx="10">
                  <c:v>10.200000000000001</c:v>
                </c:pt>
                <c:pt idx="11">
                  <c:v>55.1</c:v>
                </c:pt>
                <c:pt idx="12">
                  <c:v>43.8</c:v>
                </c:pt>
                <c:pt idx="13">
                  <c:v>12.8</c:v>
                </c:pt>
                <c:pt idx="14">
                  <c:v>43.4</c:v>
                </c:pt>
                <c:pt idx="15">
                  <c:v>60.474308300395258</c:v>
                </c:pt>
                <c:pt idx="16">
                  <c:v>11.264822134387352</c:v>
                </c:pt>
                <c:pt idx="17">
                  <c:v>28.260869565217387</c:v>
                </c:pt>
              </c:numCache>
            </c:numRef>
          </c:val>
          <c:extLst>
            <c:ext xmlns:c16="http://schemas.microsoft.com/office/drawing/2014/chart" uri="{C3380CC4-5D6E-409C-BE32-E72D297353CC}">
              <c16:uniqueId val="{00000000-B3C3-42FD-9D56-29F076FEA770}"/>
            </c:ext>
          </c:extLst>
        </c:ser>
        <c:ser>
          <c:idx val="1"/>
          <c:order val="1"/>
          <c:tx>
            <c:strRef>
              <c:f>'ტალღების შედარება'!$M$1385</c:f>
              <c:strCache>
                <c:ptCount val="1"/>
                <c:pt idx="0">
                  <c:v>მეორე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შედარება'!$M$1386:$M$1403</c:f>
              <c:numCache>
                <c:formatCode>###0.0</c:formatCode>
                <c:ptCount val="18"/>
                <c:pt idx="0">
                  <c:v>12.7</c:v>
                </c:pt>
                <c:pt idx="1">
                  <c:v>10.5</c:v>
                </c:pt>
                <c:pt idx="2">
                  <c:v>76.8</c:v>
                </c:pt>
                <c:pt idx="3">
                  <c:v>26.2</c:v>
                </c:pt>
                <c:pt idx="4">
                  <c:v>8.8000000000000007</c:v>
                </c:pt>
                <c:pt idx="5">
                  <c:v>65</c:v>
                </c:pt>
                <c:pt idx="6">
                  <c:v>41.2</c:v>
                </c:pt>
                <c:pt idx="7">
                  <c:v>7.5</c:v>
                </c:pt>
                <c:pt idx="8">
                  <c:v>51.3</c:v>
                </c:pt>
                <c:pt idx="9">
                  <c:v>34.700000000000003</c:v>
                </c:pt>
                <c:pt idx="10">
                  <c:v>9.3000000000000007</c:v>
                </c:pt>
                <c:pt idx="11">
                  <c:v>56</c:v>
                </c:pt>
                <c:pt idx="12">
                  <c:v>40.800000000000004</c:v>
                </c:pt>
                <c:pt idx="13">
                  <c:v>9.5</c:v>
                </c:pt>
                <c:pt idx="14">
                  <c:v>49.7</c:v>
                </c:pt>
                <c:pt idx="15">
                  <c:v>54.004106776180699</c:v>
                </c:pt>
                <c:pt idx="16">
                  <c:v>10.677618069815193</c:v>
                </c:pt>
                <c:pt idx="17">
                  <c:v>35.318275154004105</c:v>
                </c:pt>
              </c:numCache>
            </c:numRef>
          </c:val>
          <c:extLst>
            <c:ext xmlns:c16="http://schemas.microsoft.com/office/drawing/2014/chart" uri="{C3380CC4-5D6E-409C-BE32-E72D297353CC}">
              <c16:uniqueId val="{00000001-B3C3-42FD-9D56-29F076FEA770}"/>
            </c:ext>
          </c:extLst>
        </c:ser>
        <c:ser>
          <c:idx val="2"/>
          <c:order val="2"/>
          <c:tx>
            <c:strRef>
              <c:f>'ტალღების შედარება'!$N$1385</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შედარება'!$N$1386:$N$1403</c:f>
              <c:numCache>
                <c:formatCode>###0.0</c:formatCode>
                <c:ptCount val="18"/>
                <c:pt idx="0">
                  <c:v>9.6</c:v>
                </c:pt>
                <c:pt idx="1">
                  <c:v>9.7000000000000011</c:v>
                </c:pt>
                <c:pt idx="2">
                  <c:v>80.7</c:v>
                </c:pt>
                <c:pt idx="3">
                  <c:v>21.9</c:v>
                </c:pt>
                <c:pt idx="4">
                  <c:v>8</c:v>
                </c:pt>
                <c:pt idx="5">
                  <c:v>70.099999999999994</c:v>
                </c:pt>
                <c:pt idx="6">
                  <c:v>31.7</c:v>
                </c:pt>
                <c:pt idx="7">
                  <c:v>8.4</c:v>
                </c:pt>
                <c:pt idx="8">
                  <c:v>59.9</c:v>
                </c:pt>
                <c:pt idx="9">
                  <c:v>28</c:v>
                </c:pt>
                <c:pt idx="10">
                  <c:v>8</c:v>
                </c:pt>
                <c:pt idx="11">
                  <c:v>64</c:v>
                </c:pt>
                <c:pt idx="12">
                  <c:v>29.7</c:v>
                </c:pt>
                <c:pt idx="13">
                  <c:v>8.6</c:v>
                </c:pt>
                <c:pt idx="14">
                  <c:v>61.7</c:v>
                </c:pt>
                <c:pt idx="15">
                  <c:v>43.951612903225808</c:v>
                </c:pt>
                <c:pt idx="16">
                  <c:v>7.8629032258064484</c:v>
                </c:pt>
                <c:pt idx="17">
                  <c:v>48.185483870967751</c:v>
                </c:pt>
              </c:numCache>
            </c:numRef>
          </c:val>
          <c:extLst>
            <c:ext xmlns:c16="http://schemas.microsoft.com/office/drawing/2014/chart" uri="{C3380CC4-5D6E-409C-BE32-E72D297353CC}">
              <c16:uniqueId val="{00000000-CC62-4FF0-BB3F-AF035ED95C60}"/>
            </c:ext>
          </c:extLst>
        </c:ser>
        <c:dLbls>
          <c:showLegendKey val="0"/>
          <c:showVal val="0"/>
          <c:showCatName val="0"/>
          <c:showSerName val="0"/>
          <c:showPercent val="0"/>
          <c:showBubbleSize val="0"/>
        </c:dLbls>
        <c:gapWidth val="75"/>
        <c:overlap val="-25"/>
        <c:axId val="196619968"/>
        <c:axId val="196620528"/>
      </c:barChart>
      <c:catAx>
        <c:axId val="196619968"/>
        <c:scaling>
          <c:orientation val="maxMin"/>
        </c:scaling>
        <c:delete val="0"/>
        <c:axPos val="l"/>
        <c:majorGridlines/>
        <c:numFmt formatCode="General" sourceLinked="0"/>
        <c:majorTickMark val="none"/>
        <c:minorTickMark val="none"/>
        <c:tickLblPos val="nextTo"/>
        <c:txPr>
          <a:bodyPr/>
          <a:lstStyle/>
          <a:p>
            <a:pPr>
              <a:defRPr sz="800"/>
            </a:pPr>
            <a:endParaRPr lang="en-US"/>
          </a:p>
        </c:txPr>
        <c:crossAx val="196620528"/>
        <c:crosses val="autoZero"/>
        <c:auto val="1"/>
        <c:lblAlgn val="ctr"/>
        <c:lblOffset val="100"/>
        <c:noMultiLvlLbl val="0"/>
      </c:catAx>
      <c:valAx>
        <c:axId val="196620528"/>
        <c:scaling>
          <c:orientation val="minMax"/>
          <c:max val="85"/>
          <c:min val="0"/>
        </c:scaling>
        <c:delete val="0"/>
        <c:axPos val="t"/>
        <c:numFmt formatCode="###0.0" sourceLinked="1"/>
        <c:majorTickMark val="none"/>
        <c:minorTickMark val="none"/>
        <c:tickLblPos val="none"/>
        <c:spPr>
          <a:ln w="9525">
            <a:noFill/>
          </a:ln>
        </c:spPr>
        <c:crossAx val="196619968"/>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Are you going to or have you already taken the actions listed below?</a:t>
            </a:r>
          </a:p>
        </c:rich>
      </c:tx>
      <c:overlay val="0"/>
    </c:title>
    <c:autoTitleDeleted val="0"/>
    <c:plotArea>
      <c:layout/>
      <c:barChart>
        <c:barDir val="bar"/>
        <c:grouping val="percentStacked"/>
        <c:varyColors val="0"/>
        <c:ser>
          <c:idx val="0"/>
          <c:order val="0"/>
          <c:tx>
            <c:strRef>
              <c:f>Sheet1!$B$1</c:f>
              <c:strCache>
                <c:ptCount val="1"/>
                <c:pt idx="0">
                  <c:v>Already taken</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Sheet1!$B$2:$B$7</c:f>
              <c:numCache>
                <c:formatCode>###0.0</c:formatCode>
                <c:ptCount val="6"/>
                <c:pt idx="0">
                  <c:v>14</c:v>
                </c:pt>
                <c:pt idx="1">
                  <c:v>3</c:v>
                </c:pt>
                <c:pt idx="2">
                  <c:v>4</c:v>
                </c:pt>
                <c:pt idx="3">
                  <c:v>6</c:v>
                </c:pt>
                <c:pt idx="4">
                  <c:v>4</c:v>
                </c:pt>
                <c:pt idx="5">
                  <c:v>9.1999999999999993</c:v>
                </c:pt>
              </c:numCache>
            </c:numRef>
          </c:val>
          <c:extLst>
            <c:ext xmlns:c16="http://schemas.microsoft.com/office/drawing/2014/chart" uri="{C3380CC4-5D6E-409C-BE32-E72D297353CC}">
              <c16:uniqueId val="{00000000-8829-4CA5-9FEC-72792486EBEE}"/>
            </c:ext>
          </c:extLst>
        </c:ser>
        <c:ser>
          <c:idx val="1"/>
          <c:order val="1"/>
          <c:tx>
            <c:strRef>
              <c:f>Sheet1!$C$1</c:f>
              <c:strCache>
                <c:ptCount val="1"/>
                <c:pt idx="0">
                  <c:v>Plan to take</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Sheet1!$C$2:$C$7</c:f>
              <c:numCache>
                <c:formatCode>###0.0</c:formatCode>
                <c:ptCount val="6"/>
                <c:pt idx="0">
                  <c:v>10</c:v>
                </c:pt>
                <c:pt idx="1">
                  <c:v>11</c:v>
                </c:pt>
                <c:pt idx="2">
                  <c:v>11</c:v>
                </c:pt>
                <c:pt idx="3">
                  <c:v>9</c:v>
                </c:pt>
                <c:pt idx="4">
                  <c:v>8</c:v>
                </c:pt>
                <c:pt idx="5">
                  <c:v>8.4</c:v>
                </c:pt>
              </c:numCache>
            </c:numRef>
          </c:val>
          <c:extLst>
            <c:ext xmlns:c16="http://schemas.microsoft.com/office/drawing/2014/chart" uri="{C3380CC4-5D6E-409C-BE32-E72D297353CC}">
              <c16:uniqueId val="{00000001-8829-4CA5-9FEC-72792486EBEE}"/>
            </c:ext>
          </c:extLst>
        </c:ser>
        <c:ser>
          <c:idx val="2"/>
          <c:order val="2"/>
          <c:tx>
            <c:strRef>
              <c:f>Sheet1!$D$1</c:f>
              <c:strCache>
                <c:ptCount val="1"/>
                <c:pt idx="0">
                  <c:v>I have not taken and I am not going to take them</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Sheet1!$D$2:$D$7</c:f>
              <c:numCache>
                <c:formatCode>###0.0</c:formatCode>
                <c:ptCount val="6"/>
                <c:pt idx="0">
                  <c:v>76</c:v>
                </c:pt>
                <c:pt idx="1">
                  <c:v>87</c:v>
                </c:pt>
                <c:pt idx="2">
                  <c:v>86</c:v>
                </c:pt>
                <c:pt idx="3">
                  <c:v>85</c:v>
                </c:pt>
                <c:pt idx="4">
                  <c:v>88</c:v>
                </c:pt>
                <c:pt idx="5">
                  <c:v>82.4</c:v>
                </c:pt>
              </c:numCache>
            </c:numRef>
          </c:val>
          <c:extLst>
            <c:ext xmlns:c16="http://schemas.microsoft.com/office/drawing/2014/chart" uri="{C3380CC4-5D6E-409C-BE32-E72D297353CC}">
              <c16:uniqueId val="{00000002-8829-4CA5-9FEC-72792486EBEE}"/>
            </c:ext>
          </c:extLst>
        </c:ser>
        <c:dLbls>
          <c:showLegendKey val="0"/>
          <c:showVal val="0"/>
          <c:showCatName val="0"/>
          <c:showSerName val="0"/>
          <c:showPercent val="0"/>
          <c:showBubbleSize val="0"/>
        </c:dLbls>
        <c:gapWidth val="75"/>
        <c:overlap val="100"/>
        <c:axId val="196623888"/>
        <c:axId val="198064832"/>
      </c:barChart>
      <c:catAx>
        <c:axId val="196623888"/>
        <c:scaling>
          <c:orientation val="maxMin"/>
        </c:scaling>
        <c:delete val="0"/>
        <c:axPos val="l"/>
        <c:numFmt formatCode="General" sourceLinked="0"/>
        <c:majorTickMark val="none"/>
        <c:minorTickMark val="none"/>
        <c:tickLblPos val="nextTo"/>
        <c:txPr>
          <a:bodyPr/>
          <a:lstStyle/>
          <a:p>
            <a:pPr>
              <a:defRPr sz="1200"/>
            </a:pPr>
            <a:endParaRPr lang="en-US"/>
          </a:p>
        </c:txPr>
        <c:crossAx val="198064832"/>
        <c:crosses val="autoZero"/>
        <c:auto val="1"/>
        <c:lblAlgn val="ctr"/>
        <c:lblOffset val="100"/>
        <c:noMultiLvlLbl val="0"/>
      </c:catAx>
      <c:valAx>
        <c:axId val="198064832"/>
        <c:scaling>
          <c:orientation val="minMax"/>
        </c:scaling>
        <c:delete val="0"/>
        <c:axPos val="t"/>
        <c:numFmt formatCode="0%" sourceLinked="1"/>
        <c:majorTickMark val="none"/>
        <c:minorTickMark val="none"/>
        <c:tickLblPos val="none"/>
        <c:spPr>
          <a:ln w="9525">
            <a:noFill/>
          </a:ln>
        </c:spPr>
        <c:crossAx val="196623888"/>
        <c:crosses val="autoZero"/>
        <c:crossBetween val="between"/>
      </c:valAx>
    </c:plotArea>
    <c:legend>
      <c:legendPos val="b"/>
      <c:layout>
        <c:manualLayout>
          <c:xMode val="edge"/>
          <c:yMode val="edge"/>
          <c:x val="1.5265048836108601E-2"/>
          <c:y val="0.82204651501895598"/>
          <c:w val="0.98313110451357533"/>
          <c:h val="0.16684237386993298"/>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How often do you receive information about the new coronavirus</a:t>
            </a:r>
            <a:r>
              <a:rPr lang="ka-GE" dirty="0"/>
              <a:t>?</a:t>
            </a:r>
            <a:endParaRPr lang="en-US" dirty="0"/>
          </a:p>
          <a:p>
            <a:pPr>
              <a:defRPr/>
            </a:pPr>
            <a:r>
              <a:rPr lang="ka-GE" sz="1200" b="0" dirty="0"/>
              <a:t>(</a:t>
            </a:r>
            <a:r>
              <a:rPr lang="en-US" sz="1200" b="0" dirty="0"/>
              <a:t>MEAN</a:t>
            </a:r>
            <a:r>
              <a:rPr lang="ka-GE" sz="1200" b="0" dirty="0"/>
              <a:t> </a:t>
            </a:r>
            <a:r>
              <a:rPr lang="en-US" sz="1200" b="0" dirty="0"/>
              <a:t>on a 7-point scale: 1 - "never", 7 - "too often")</a:t>
            </a:r>
            <a:endParaRPr lang="ka-GE" sz="1200" b="0" dirty="0"/>
          </a:p>
        </c:rich>
      </c:tx>
      <c:overlay val="0"/>
    </c:title>
    <c:autoTitleDeleted val="0"/>
    <c:plotArea>
      <c:layout>
        <c:manualLayout>
          <c:layoutTarget val="inner"/>
          <c:xMode val="edge"/>
          <c:yMode val="edge"/>
          <c:x val="0.38645817458301596"/>
          <c:y val="0.23321755613881598"/>
          <c:w val="0.61354182541698443"/>
          <c:h val="0.69849241761446601"/>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6.4573721163490472</c:v>
                </c:pt>
                <c:pt idx="1">
                  <c:v>6.3259557344064383</c:v>
                </c:pt>
                <c:pt idx="2">
                  <c:v>6.201402805611222</c:v>
                </c:pt>
              </c:numCache>
            </c:numRef>
          </c:val>
          <c:extLst>
            <c:ext xmlns:c16="http://schemas.microsoft.com/office/drawing/2014/chart" uri="{C3380CC4-5D6E-409C-BE32-E72D297353CC}">
              <c16:uniqueId val="{00000000-6F5E-43BB-8867-66FD90F666D2}"/>
            </c:ext>
          </c:extLst>
        </c:ser>
        <c:dLbls>
          <c:showLegendKey val="0"/>
          <c:showVal val="0"/>
          <c:showCatName val="0"/>
          <c:showSerName val="0"/>
          <c:showPercent val="0"/>
          <c:showBubbleSize val="0"/>
        </c:dLbls>
        <c:gapWidth val="75"/>
        <c:axId val="198067072"/>
        <c:axId val="198067632"/>
      </c:barChart>
      <c:catAx>
        <c:axId val="198067072"/>
        <c:scaling>
          <c:orientation val="maxMin"/>
        </c:scaling>
        <c:delete val="0"/>
        <c:axPos val="l"/>
        <c:numFmt formatCode="General" sourceLinked="0"/>
        <c:majorTickMark val="none"/>
        <c:minorTickMark val="none"/>
        <c:tickLblPos val="nextTo"/>
        <c:crossAx val="198067632"/>
        <c:crosses val="autoZero"/>
        <c:auto val="1"/>
        <c:lblAlgn val="ctr"/>
        <c:lblOffset val="100"/>
        <c:noMultiLvlLbl val="0"/>
      </c:catAx>
      <c:valAx>
        <c:axId val="198067632"/>
        <c:scaling>
          <c:orientation val="minMax"/>
        </c:scaling>
        <c:delete val="1"/>
        <c:axPos val="t"/>
        <c:numFmt formatCode="###0.00" sourceLinked="1"/>
        <c:majorTickMark val="none"/>
        <c:minorTickMark val="none"/>
        <c:tickLblPos val="none"/>
        <c:crossAx val="1980670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 what extent are you satisfied with the information received about the new coronavirus?</a:t>
            </a:r>
          </a:p>
          <a:p>
            <a:pPr algn="ctr" rtl="0">
              <a:defRPr/>
            </a:pPr>
            <a:r>
              <a:rPr lang="en-US" sz="1200" b="0" dirty="0"/>
              <a:t>(MEAN</a:t>
            </a:r>
            <a:r>
              <a:rPr lang="ka-GE" sz="1200" b="0" dirty="0"/>
              <a:t> </a:t>
            </a:r>
            <a:r>
              <a:rPr lang="en-US" sz="1200" b="0" dirty="0"/>
              <a:t>on a 7-point scale: 1 - "very unsatisfied", 7 - "very satisfied”)</a:t>
            </a:r>
            <a:endParaRPr lang="ka-GE" sz="1200" b="0" dirty="0"/>
          </a:p>
        </c:rich>
      </c:tx>
      <c:overlay val="0"/>
    </c:title>
    <c:autoTitleDeleted val="0"/>
    <c:plotArea>
      <c:layout>
        <c:manualLayout>
          <c:layoutTarget val="inner"/>
          <c:xMode val="edge"/>
          <c:yMode val="edge"/>
          <c:x val="0.38414213607914405"/>
          <c:y val="0.23321755613881598"/>
          <c:w val="0.61585786392085595"/>
          <c:h val="0.69849241761446612"/>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6.1065989847715736</c:v>
                </c:pt>
                <c:pt idx="1">
                  <c:v>6.2119675456389452</c:v>
                </c:pt>
                <c:pt idx="2">
                  <c:v>6.1375126390293229</c:v>
                </c:pt>
              </c:numCache>
            </c:numRef>
          </c:val>
          <c:extLst>
            <c:ext xmlns:c16="http://schemas.microsoft.com/office/drawing/2014/chart" uri="{C3380CC4-5D6E-409C-BE32-E72D297353CC}">
              <c16:uniqueId val="{00000000-F377-4171-91A1-27AC9CC043FE}"/>
            </c:ext>
          </c:extLst>
        </c:ser>
        <c:dLbls>
          <c:showLegendKey val="0"/>
          <c:showVal val="0"/>
          <c:showCatName val="0"/>
          <c:showSerName val="0"/>
          <c:showPercent val="0"/>
          <c:showBubbleSize val="0"/>
        </c:dLbls>
        <c:gapWidth val="75"/>
        <c:axId val="198069872"/>
        <c:axId val="198070432"/>
      </c:barChart>
      <c:catAx>
        <c:axId val="198069872"/>
        <c:scaling>
          <c:orientation val="maxMin"/>
        </c:scaling>
        <c:delete val="0"/>
        <c:axPos val="l"/>
        <c:numFmt formatCode="General" sourceLinked="0"/>
        <c:majorTickMark val="none"/>
        <c:minorTickMark val="none"/>
        <c:tickLblPos val="nextTo"/>
        <c:crossAx val="198070432"/>
        <c:crosses val="autoZero"/>
        <c:auto val="1"/>
        <c:lblAlgn val="ctr"/>
        <c:lblOffset val="100"/>
        <c:noMultiLvlLbl val="0"/>
      </c:catAx>
      <c:valAx>
        <c:axId val="198070432"/>
        <c:scaling>
          <c:orientation val="minMax"/>
        </c:scaling>
        <c:delete val="1"/>
        <c:axPos val="t"/>
        <c:numFmt formatCode="###0.00" sourceLinked="1"/>
        <c:majorTickMark val="none"/>
        <c:minorTickMark val="none"/>
        <c:tickLblPos val="none"/>
        <c:crossAx val="1980698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Information you </a:t>
            </a:r>
            <a:r>
              <a:rPr lang="en-US"/>
              <a:t>need most, </a:t>
            </a:r>
            <a:r>
              <a:rPr lang="en-US" dirty="0"/>
              <a:t>concerns…</a:t>
            </a:r>
          </a:p>
        </c:rich>
      </c:tx>
      <c:overlay val="0"/>
    </c:title>
    <c:autoTitleDeleted val="0"/>
    <c:plotArea>
      <c:layout>
        <c:manualLayout>
          <c:layoutTarget val="inner"/>
          <c:xMode val="edge"/>
          <c:yMode val="edge"/>
          <c:x val="0.40850109361329834"/>
          <c:y val="9.9884222805482731E-2"/>
          <c:w val="0.59149890638670166"/>
          <c:h val="0.8318257509477985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Sheet1!$B$2:$B$9</c:f>
              <c:numCache>
                <c:formatCode>###0.0</c:formatCode>
                <c:ptCount val="8"/>
                <c:pt idx="0">
                  <c:v>87.1</c:v>
                </c:pt>
                <c:pt idx="1">
                  <c:v>78.099999999999994</c:v>
                </c:pt>
                <c:pt idx="2">
                  <c:v>90.4</c:v>
                </c:pt>
                <c:pt idx="3">
                  <c:v>90.8</c:v>
                </c:pt>
                <c:pt idx="4">
                  <c:v>90.2</c:v>
                </c:pt>
                <c:pt idx="5">
                  <c:v>85.1</c:v>
                </c:pt>
                <c:pt idx="6">
                  <c:v>89.328063241106719</c:v>
                </c:pt>
                <c:pt idx="7">
                  <c:v>82.1</c:v>
                </c:pt>
              </c:numCache>
            </c:numRef>
          </c:val>
          <c:extLst>
            <c:ext xmlns:c16="http://schemas.microsoft.com/office/drawing/2014/chart" uri="{C3380CC4-5D6E-409C-BE32-E72D297353CC}">
              <c16:uniqueId val="{00000000-A922-4315-B6BA-9266FF064DC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Sheet1!$C$2:$C$9</c:f>
              <c:numCache>
                <c:formatCode>###0.0</c:formatCode>
                <c:ptCount val="8"/>
                <c:pt idx="0">
                  <c:v>82</c:v>
                </c:pt>
                <c:pt idx="1">
                  <c:v>73.900000000000006</c:v>
                </c:pt>
                <c:pt idx="2">
                  <c:v>85.3</c:v>
                </c:pt>
                <c:pt idx="3">
                  <c:v>87.2</c:v>
                </c:pt>
                <c:pt idx="4">
                  <c:v>83.8</c:v>
                </c:pt>
                <c:pt idx="5">
                  <c:v>79.8</c:v>
                </c:pt>
                <c:pt idx="6">
                  <c:v>83.983572895277206</c:v>
                </c:pt>
                <c:pt idx="7">
                  <c:v>84.3</c:v>
                </c:pt>
              </c:numCache>
            </c:numRef>
          </c:val>
          <c:extLst>
            <c:ext xmlns:c16="http://schemas.microsoft.com/office/drawing/2014/chart" uri="{C3380CC4-5D6E-409C-BE32-E72D297353CC}">
              <c16:uniqueId val="{00000001-A922-4315-B6BA-9266FF064DC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Sheet1!$D$2:$D$9</c:f>
              <c:numCache>
                <c:formatCode>###0.0</c:formatCode>
                <c:ptCount val="8"/>
                <c:pt idx="0">
                  <c:v>80.099999999999994</c:v>
                </c:pt>
                <c:pt idx="1">
                  <c:v>72.2</c:v>
                </c:pt>
                <c:pt idx="2">
                  <c:v>81.599999999999994</c:v>
                </c:pt>
                <c:pt idx="3">
                  <c:v>85.5</c:v>
                </c:pt>
                <c:pt idx="4">
                  <c:v>82.1</c:v>
                </c:pt>
                <c:pt idx="5">
                  <c:v>78.8</c:v>
                </c:pt>
                <c:pt idx="6">
                  <c:v>83.870967741935488</c:v>
                </c:pt>
                <c:pt idx="7">
                  <c:v>86.6</c:v>
                </c:pt>
              </c:numCache>
            </c:numRef>
          </c:val>
          <c:extLst>
            <c:ext xmlns:c16="http://schemas.microsoft.com/office/drawing/2014/chart" uri="{C3380CC4-5D6E-409C-BE32-E72D297353CC}">
              <c16:uniqueId val="{00000002-A922-4315-B6BA-9266FF064DCF}"/>
            </c:ext>
          </c:extLst>
        </c:ser>
        <c:dLbls>
          <c:showLegendKey val="0"/>
          <c:showVal val="0"/>
          <c:showCatName val="0"/>
          <c:showSerName val="0"/>
          <c:showPercent val="0"/>
          <c:showBubbleSize val="0"/>
        </c:dLbls>
        <c:gapWidth val="75"/>
        <c:axId val="198575008"/>
        <c:axId val="198575568"/>
      </c:barChart>
      <c:catAx>
        <c:axId val="198575008"/>
        <c:scaling>
          <c:orientation val="maxMin"/>
        </c:scaling>
        <c:delete val="0"/>
        <c:axPos val="l"/>
        <c:numFmt formatCode="General" sourceLinked="0"/>
        <c:majorTickMark val="none"/>
        <c:minorTickMark val="none"/>
        <c:tickLblPos val="nextTo"/>
        <c:txPr>
          <a:bodyPr/>
          <a:lstStyle/>
          <a:p>
            <a:pPr>
              <a:defRPr sz="1000"/>
            </a:pPr>
            <a:endParaRPr lang="en-US"/>
          </a:p>
        </c:txPr>
        <c:crossAx val="198575568"/>
        <c:crosses val="autoZero"/>
        <c:auto val="1"/>
        <c:lblAlgn val="ctr"/>
        <c:lblOffset val="100"/>
        <c:noMultiLvlLbl val="0"/>
      </c:catAx>
      <c:valAx>
        <c:axId val="198575568"/>
        <c:scaling>
          <c:orientation val="minMax"/>
        </c:scaling>
        <c:delete val="1"/>
        <c:axPos val="t"/>
        <c:numFmt formatCode="###0.0" sourceLinked="1"/>
        <c:majorTickMark val="none"/>
        <c:minorTickMark val="none"/>
        <c:tickLblPos val="none"/>
        <c:crossAx val="19857500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would you do if you or your family member had symptoms such as fever, cough, shortness of breath, and so 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Sheet1!$B$2:$B$8</c:f>
              <c:numCache>
                <c:formatCode>###0.0</c:formatCode>
                <c:ptCount val="7"/>
                <c:pt idx="0">
                  <c:v>71.400000000000006</c:v>
                </c:pt>
                <c:pt idx="1">
                  <c:v>19.399999999999999</c:v>
                </c:pt>
                <c:pt idx="2">
                  <c:v>3.8</c:v>
                </c:pt>
                <c:pt idx="3">
                  <c:v>27.3</c:v>
                </c:pt>
                <c:pt idx="4">
                  <c:v>11.3</c:v>
                </c:pt>
                <c:pt idx="5">
                  <c:v>2.5</c:v>
                </c:pt>
                <c:pt idx="6">
                  <c:v>1.8</c:v>
                </c:pt>
              </c:numCache>
            </c:numRef>
          </c:val>
          <c:extLst>
            <c:ext xmlns:c16="http://schemas.microsoft.com/office/drawing/2014/chart" uri="{C3380CC4-5D6E-409C-BE32-E72D297353CC}">
              <c16:uniqueId val="{00000000-A35E-4DB3-BB4B-E2AE7EAEC45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Sheet1!$C$2:$C$8</c:f>
              <c:numCache>
                <c:formatCode>###0.0</c:formatCode>
                <c:ptCount val="7"/>
                <c:pt idx="0">
                  <c:v>71.599999999999994</c:v>
                </c:pt>
                <c:pt idx="1">
                  <c:v>25.4</c:v>
                </c:pt>
                <c:pt idx="2">
                  <c:v>2.6</c:v>
                </c:pt>
                <c:pt idx="3">
                  <c:v>23.8</c:v>
                </c:pt>
                <c:pt idx="4">
                  <c:v>7.5</c:v>
                </c:pt>
                <c:pt idx="5">
                  <c:v>0.5</c:v>
                </c:pt>
                <c:pt idx="6">
                  <c:v>0.8</c:v>
                </c:pt>
              </c:numCache>
            </c:numRef>
          </c:val>
          <c:extLst>
            <c:ext xmlns:c16="http://schemas.microsoft.com/office/drawing/2014/chart" uri="{C3380CC4-5D6E-409C-BE32-E72D297353CC}">
              <c16:uniqueId val="{00000001-A35E-4DB3-BB4B-E2AE7EAEC45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Sheet1!$D$2:$D$8</c:f>
              <c:numCache>
                <c:formatCode>###0.0</c:formatCode>
                <c:ptCount val="7"/>
                <c:pt idx="0">
                  <c:v>76.8</c:v>
                </c:pt>
                <c:pt idx="1">
                  <c:v>19</c:v>
                </c:pt>
                <c:pt idx="2">
                  <c:v>2.1</c:v>
                </c:pt>
                <c:pt idx="3">
                  <c:v>24.9</c:v>
                </c:pt>
                <c:pt idx="4">
                  <c:v>8.6</c:v>
                </c:pt>
                <c:pt idx="5" formatCode="####.0">
                  <c:v>0.7</c:v>
                </c:pt>
                <c:pt idx="6" formatCode="####.0">
                  <c:v>0.6</c:v>
                </c:pt>
              </c:numCache>
            </c:numRef>
          </c:val>
          <c:extLst>
            <c:ext xmlns:c16="http://schemas.microsoft.com/office/drawing/2014/chart" uri="{C3380CC4-5D6E-409C-BE32-E72D297353CC}">
              <c16:uniqueId val="{00000002-A35E-4DB3-BB4B-E2AE7EAEC45A}"/>
            </c:ext>
          </c:extLst>
        </c:ser>
        <c:dLbls>
          <c:showLegendKey val="0"/>
          <c:showVal val="0"/>
          <c:showCatName val="0"/>
          <c:showSerName val="0"/>
          <c:showPercent val="0"/>
          <c:showBubbleSize val="0"/>
        </c:dLbls>
        <c:gapWidth val="75"/>
        <c:overlap val="-25"/>
        <c:axId val="198578928"/>
        <c:axId val="198579488"/>
      </c:barChart>
      <c:catAx>
        <c:axId val="198578928"/>
        <c:scaling>
          <c:orientation val="maxMin"/>
        </c:scaling>
        <c:delete val="0"/>
        <c:axPos val="l"/>
        <c:numFmt formatCode="General" sourceLinked="0"/>
        <c:majorTickMark val="none"/>
        <c:minorTickMark val="none"/>
        <c:tickLblPos val="nextTo"/>
        <c:txPr>
          <a:bodyPr/>
          <a:lstStyle/>
          <a:p>
            <a:pPr>
              <a:defRPr sz="1000"/>
            </a:pPr>
            <a:endParaRPr lang="en-US"/>
          </a:p>
        </c:txPr>
        <c:crossAx val="198579488"/>
        <c:crosses val="autoZero"/>
        <c:auto val="1"/>
        <c:lblAlgn val="ctr"/>
        <c:lblOffset val="100"/>
        <c:noMultiLvlLbl val="0"/>
      </c:catAx>
      <c:valAx>
        <c:axId val="198579488"/>
        <c:scaling>
          <c:orientation val="minMax"/>
        </c:scaling>
        <c:delete val="1"/>
        <c:axPos val="t"/>
        <c:numFmt formatCode="###0.0" sourceLinked="1"/>
        <c:majorTickMark val="none"/>
        <c:minorTickMark val="none"/>
        <c:tickLblPos val="none"/>
        <c:crossAx val="19857892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What will you do if you have a problem with supply or relocation?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Sheet1!$B$2:$B$6</c:f>
              <c:numCache>
                <c:formatCode>###0.0</c:formatCode>
                <c:ptCount val="5"/>
                <c:pt idx="0">
                  <c:v>28.2</c:v>
                </c:pt>
                <c:pt idx="1">
                  <c:v>18.3</c:v>
                </c:pt>
                <c:pt idx="2">
                  <c:v>2.9</c:v>
                </c:pt>
                <c:pt idx="3">
                  <c:v>23.9</c:v>
                </c:pt>
                <c:pt idx="4">
                  <c:v>15.3</c:v>
                </c:pt>
              </c:numCache>
            </c:numRef>
          </c:val>
          <c:extLst>
            <c:ext xmlns:c16="http://schemas.microsoft.com/office/drawing/2014/chart" uri="{C3380CC4-5D6E-409C-BE32-E72D297353CC}">
              <c16:uniqueId val="{00000000-918A-4E90-92EA-FEB4B0F53B3C}"/>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Sheet1!$C$2:$C$6</c:f>
              <c:numCache>
                <c:formatCode>###0.0</c:formatCode>
                <c:ptCount val="5"/>
                <c:pt idx="0">
                  <c:v>23.3</c:v>
                </c:pt>
                <c:pt idx="1">
                  <c:v>34.5</c:v>
                </c:pt>
                <c:pt idx="2">
                  <c:v>3.5</c:v>
                </c:pt>
                <c:pt idx="3">
                  <c:v>23</c:v>
                </c:pt>
                <c:pt idx="4">
                  <c:v>15.8</c:v>
                </c:pt>
              </c:numCache>
            </c:numRef>
          </c:val>
          <c:extLst>
            <c:ext xmlns:c16="http://schemas.microsoft.com/office/drawing/2014/chart" uri="{C3380CC4-5D6E-409C-BE32-E72D297353CC}">
              <c16:uniqueId val="{00000001-918A-4E90-92EA-FEB4B0F53B3C}"/>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Sheet1!$D$2:$D$6</c:f>
              <c:numCache>
                <c:formatCode>###0.0</c:formatCode>
                <c:ptCount val="5"/>
                <c:pt idx="0">
                  <c:v>25.1</c:v>
                </c:pt>
                <c:pt idx="1">
                  <c:v>31</c:v>
                </c:pt>
                <c:pt idx="2">
                  <c:v>2.6</c:v>
                </c:pt>
                <c:pt idx="3">
                  <c:v>24.5</c:v>
                </c:pt>
                <c:pt idx="4">
                  <c:v>12.1</c:v>
                </c:pt>
              </c:numCache>
            </c:numRef>
          </c:val>
          <c:extLst>
            <c:ext xmlns:c16="http://schemas.microsoft.com/office/drawing/2014/chart" uri="{C3380CC4-5D6E-409C-BE32-E72D297353CC}">
              <c16:uniqueId val="{00000002-918A-4E90-92EA-FEB4B0F53B3C}"/>
            </c:ext>
          </c:extLst>
        </c:ser>
        <c:dLbls>
          <c:showLegendKey val="0"/>
          <c:showVal val="0"/>
          <c:showCatName val="0"/>
          <c:showSerName val="0"/>
          <c:showPercent val="0"/>
          <c:showBubbleSize val="0"/>
        </c:dLbls>
        <c:gapWidth val="75"/>
        <c:overlap val="-25"/>
        <c:axId val="199259072"/>
        <c:axId val="199259632"/>
      </c:barChart>
      <c:catAx>
        <c:axId val="199259072"/>
        <c:scaling>
          <c:orientation val="maxMin"/>
        </c:scaling>
        <c:delete val="0"/>
        <c:axPos val="l"/>
        <c:numFmt formatCode="General" sourceLinked="0"/>
        <c:majorTickMark val="none"/>
        <c:minorTickMark val="none"/>
        <c:tickLblPos val="nextTo"/>
        <c:crossAx val="199259632"/>
        <c:crosses val="autoZero"/>
        <c:auto val="1"/>
        <c:lblAlgn val="ctr"/>
        <c:lblOffset val="100"/>
        <c:noMultiLvlLbl val="0"/>
      </c:catAx>
      <c:valAx>
        <c:axId val="199259632"/>
        <c:scaling>
          <c:orientation val="minMax"/>
        </c:scaling>
        <c:delete val="1"/>
        <c:axPos val="t"/>
        <c:numFmt formatCode="###0.0" sourceLinked="1"/>
        <c:majorTickMark val="none"/>
        <c:minorTickMark val="none"/>
        <c:tickLblPos val="none"/>
        <c:crossAx val="19925907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u="none" strike="noStrike" baseline="0" dirty="0">
                <a:effectLst/>
              </a:rPr>
              <a:t>Change in family income</a:t>
            </a:r>
            <a:endParaRPr lang="ka-GE" dirty="0"/>
          </a:p>
        </c:rich>
      </c:tx>
      <c:overlay val="0"/>
    </c:title>
    <c:autoTitleDeleted val="0"/>
    <c:plotArea>
      <c:layout>
        <c:manualLayout>
          <c:layoutTarget val="inner"/>
          <c:xMode val="edge"/>
          <c:yMode val="edge"/>
          <c:x val="9.1581484132665231E-2"/>
          <c:y val="8.53587051618548E-2"/>
          <c:w val="0.68350393700787404"/>
          <c:h val="0.83539370078740149"/>
        </c:manualLayout>
      </c:layout>
      <c:pieChart>
        <c:varyColors val="1"/>
        <c:ser>
          <c:idx val="0"/>
          <c:order val="0"/>
          <c:tx>
            <c:strRef>
              <c:f>Sheet1!$B$1</c:f>
              <c:strCache>
                <c:ptCount val="1"/>
                <c:pt idx="0">
                  <c:v>შემოსავლის ცვლილება</c:v>
                </c:pt>
              </c:strCache>
            </c:strRef>
          </c:tx>
          <c:explosion val="25"/>
          <c:dLbls>
            <c:dLbl>
              <c:idx val="0"/>
              <c:layout>
                <c:manualLayout>
                  <c:x val="-0.23528406108327371"/>
                  <c:y val="-1.999270924467776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8BBF-439E-A241-07A862418897}"/>
                </c:ext>
              </c:extLst>
            </c:dLbl>
            <c:dLbl>
              <c:idx val="3"/>
              <c:layout>
                <c:manualLayout>
                  <c:x val="5.6236101169172013E-2"/>
                  <c:y val="2.4838145231846028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BBF-439E-A241-07A862418897}"/>
                </c:ext>
              </c:extLst>
            </c:dLbl>
            <c:numFmt formatCode="0.0%" sourceLinked="0"/>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Sheet1!$A$2:$A$5</c:f>
              <c:strCache>
                <c:ptCount val="4"/>
                <c:pt idx="0">
                  <c:v>Increased</c:v>
                </c:pt>
                <c:pt idx="1">
                  <c:v>Remained the same</c:v>
                </c:pt>
                <c:pt idx="2">
                  <c:v>Reduced</c:v>
                </c:pt>
                <c:pt idx="3">
                  <c:v>Refusal to respond</c:v>
                </c:pt>
              </c:strCache>
            </c:strRef>
          </c:cat>
          <c:val>
            <c:numRef>
              <c:f>Sheet1!$B$2:$B$5</c:f>
              <c:numCache>
                <c:formatCode>###0.0</c:formatCode>
                <c:ptCount val="4"/>
                <c:pt idx="0">
                  <c:v>3</c:v>
                </c:pt>
                <c:pt idx="1">
                  <c:v>65</c:v>
                </c:pt>
                <c:pt idx="2">
                  <c:v>23.3</c:v>
                </c:pt>
                <c:pt idx="3">
                  <c:v>8.6999999999999993</c:v>
                </c:pt>
              </c:numCache>
            </c:numRef>
          </c:val>
          <c:extLst>
            <c:ext xmlns:c16="http://schemas.microsoft.com/office/drawing/2014/chart" uri="{C3380CC4-5D6E-409C-BE32-E72D297353CC}">
              <c16:uniqueId val="{00000002-8BBF-439E-A241-07A862418897}"/>
            </c:ext>
          </c:extLst>
        </c:ser>
        <c:dLbls>
          <c:showLegendKey val="0"/>
          <c:showVal val="0"/>
          <c:showCatName val="1"/>
          <c:showSerName val="0"/>
          <c:showPercent val="1"/>
          <c:showBubbleSize val="0"/>
          <c:showLeaderLines val="1"/>
        </c:dLbls>
        <c:firstSliceAng val="150"/>
      </c:pieChart>
    </c:plotArea>
    <c:plotVisOnly val="1"/>
    <c:dispBlanksAs val="zero"/>
    <c:showDLblsOverMax val="0"/>
  </c:chart>
  <c:txPr>
    <a:bodyPr/>
    <a:lstStyle/>
    <a:p>
      <a:pPr>
        <a:defRPr sz="10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Confidence in different stakeholders</a:t>
            </a:r>
          </a:p>
          <a:p>
            <a:pPr>
              <a:defRPr/>
            </a:pPr>
            <a:r>
              <a:rPr lang="ka-GE" sz="1100" b="0" dirty="0"/>
              <a:t>(</a:t>
            </a:r>
            <a:r>
              <a:rPr lang="en-US" sz="1100" b="0" dirty="0"/>
              <a:t>MEAN on a 7-point scale: 1 - "I don't trust at all"; the second - "I completely trust")</a:t>
            </a:r>
            <a:r>
              <a:rPr lang="ka-GE" sz="1100" b="0" dirty="0"/>
              <a:t> </a:t>
            </a:r>
            <a:endParaRPr lang="en-US" sz="1100" b="0" dirty="0"/>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Sheet1!$B$2:$B$16</c:f>
              <c:numCache>
                <c:formatCode>###0.00</c:formatCode>
                <c:ptCount val="15"/>
                <c:pt idx="0">
                  <c:v>5.4918389553862896</c:v>
                </c:pt>
                <c:pt idx="1">
                  <c:v>4.9758507135016465</c:v>
                </c:pt>
                <c:pt idx="3">
                  <c:v>6.0077519379844961</c:v>
                </c:pt>
                <c:pt idx="4">
                  <c:v>5.9876404494382021</c:v>
                </c:pt>
                <c:pt idx="5">
                  <c:v>5.6323366555924697</c:v>
                </c:pt>
                <c:pt idx="6">
                  <c:v>6.1158663883089774</c:v>
                </c:pt>
                <c:pt idx="7">
                  <c:v>6.33718487394958</c:v>
                </c:pt>
                <c:pt idx="8">
                  <c:v>5.0120048019207681</c:v>
                </c:pt>
                <c:pt idx="9">
                  <c:v>4.9025270758122748</c:v>
                </c:pt>
                <c:pt idx="10">
                  <c:v>4.9257425742574261</c:v>
                </c:pt>
                <c:pt idx="11">
                  <c:v>4.9539641943734019</c:v>
                </c:pt>
                <c:pt idx="12">
                  <c:v>5.2095238095238097</c:v>
                </c:pt>
                <c:pt idx="13">
                  <c:v>5.4324009324009328</c:v>
                </c:pt>
                <c:pt idx="14">
                  <c:v>4.4721845318860245</c:v>
                </c:pt>
              </c:numCache>
            </c:numRef>
          </c:val>
          <c:extLst>
            <c:ext xmlns:c16="http://schemas.microsoft.com/office/drawing/2014/chart" uri="{C3380CC4-5D6E-409C-BE32-E72D297353CC}">
              <c16:uniqueId val="{00000000-1C72-4836-82DE-CD2AF7BBAD72}"/>
            </c:ext>
          </c:extLst>
        </c:ser>
        <c:ser>
          <c:idx val="1"/>
          <c:order val="1"/>
          <c:tx>
            <c:strRef>
              <c:f>Sheet1!$C$1</c:f>
              <c:strCache>
                <c:ptCount val="1"/>
                <c:pt idx="0">
                  <c:v>Second wave</c:v>
                </c:pt>
              </c:strCache>
            </c:strRef>
          </c:tx>
          <c:invertIfNegative val="0"/>
          <c:dLbls>
            <c:dLbl>
              <c:idx val="1"/>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B50E-9744-AC40-26A993210E8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Sheet1!$C$2:$C$16</c:f>
              <c:numCache>
                <c:formatCode>###0.00</c:formatCode>
                <c:ptCount val="15"/>
                <c:pt idx="0">
                  <c:v>5.6733556298773689</c:v>
                </c:pt>
                <c:pt idx="1">
                  <c:v>5.3329621380846328</c:v>
                </c:pt>
                <c:pt idx="2">
                  <c:v>6.3010309278350523</c:v>
                </c:pt>
                <c:pt idx="3">
                  <c:v>6.2217343578485185</c:v>
                </c:pt>
                <c:pt idx="4">
                  <c:v>6.1670353982300883</c:v>
                </c:pt>
                <c:pt idx="5">
                  <c:v>5.733701657458564</c:v>
                </c:pt>
                <c:pt idx="6">
                  <c:v>6.2076843198338523</c:v>
                </c:pt>
                <c:pt idx="7">
                  <c:v>6.3315899581589958</c:v>
                </c:pt>
                <c:pt idx="8">
                  <c:v>5.3365853658536588</c:v>
                </c:pt>
                <c:pt idx="9">
                  <c:v>5.2026699029126213</c:v>
                </c:pt>
                <c:pt idx="10">
                  <c:v>5.2222222222222223</c:v>
                </c:pt>
                <c:pt idx="11">
                  <c:v>5.2779255319148932</c:v>
                </c:pt>
                <c:pt idx="12">
                  <c:v>5.4592760180995477</c:v>
                </c:pt>
                <c:pt idx="13">
                  <c:v>5.746666666666667</c:v>
                </c:pt>
                <c:pt idx="14">
                  <c:v>4.8406961178045513</c:v>
                </c:pt>
              </c:numCache>
            </c:numRef>
          </c:val>
          <c:extLst>
            <c:ext xmlns:c16="http://schemas.microsoft.com/office/drawing/2014/chart" uri="{C3380CC4-5D6E-409C-BE32-E72D297353CC}">
              <c16:uniqueId val="{00000002-1C72-4836-82DE-CD2AF7BBAD72}"/>
            </c:ext>
          </c:extLst>
        </c:ser>
        <c:ser>
          <c:idx val="2"/>
          <c:order val="2"/>
          <c:tx>
            <c:strRef>
              <c:f>Sheet1!$D$1</c:f>
              <c:strCache>
                <c:ptCount val="1"/>
                <c:pt idx="0">
                  <c:v>Third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Sheet1!$D$2:$D$16</c:f>
              <c:numCache>
                <c:formatCode>###0.00</c:formatCode>
                <c:ptCount val="15"/>
                <c:pt idx="0">
                  <c:v>5.7135193133047206</c:v>
                </c:pt>
                <c:pt idx="1">
                  <c:v>5.4241119483315394</c:v>
                </c:pt>
                <c:pt idx="2">
                  <c:v>6.2915811088295692</c:v>
                </c:pt>
                <c:pt idx="3">
                  <c:v>6.1492537313432836</c:v>
                </c:pt>
                <c:pt idx="4">
                  <c:v>6.1179653679653683</c:v>
                </c:pt>
                <c:pt idx="5">
                  <c:v>5.8030467899891187</c:v>
                </c:pt>
                <c:pt idx="6">
                  <c:v>6.1923868312757202</c:v>
                </c:pt>
                <c:pt idx="7">
                  <c:v>6.3064853556485359</c:v>
                </c:pt>
                <c:pt idx="8">
                  <c:v>5.5777777777777775</c:v>
                </c:pt>
                <c:pt idx="9">
                  <c:v>5.4129411764705884</c:v>
                </c:pt>
                <c:pt idx="10">
                  <c:v>5.4791929382093318</c:v>
                </c:pt>
                <c:pt idx="11">
                  <c:v>5.5226666666666668</c:v>
                </c:pt>
                <c:pt idx="12">
                  <c:v>5.5322763306908271</c:v>
                </c:pt>
                <c:pt idx="13">
                  <c:v>5.746636771300448</c:v>
                </c:pt>
                <c:pt idx="14">
                  <c:v>4.8862433862433861</c:v>
                </c:pt>
              </c:numCache>
            </c:numRef>
          </c:val>
          <c:extLst>
            <c:ext xmlns:c16="http://schemas.microsoft.com/office/drawing/2014/chart" uri="{C3380CC4-5D6E-409C-BE32-E72D297353CC}">
              <c16:uniqueId val="{00000003-1C72-4836-82DE-CD2AF7BBAD72}"/>
            </c:ext>
          </c:extLst>
        </c:ser>
        <c:dLbls>
          <c:showLegendKey val="0"/>
          <c:showVal val="0"/>
          <c:showCatName val="0"/>
          <c:showSerName val="0"/>
          <c:showPercent val="0"/>
          <c:showBubbleSize val="0"/>
        </c:dLbls>
        <c:gapWidth val="75"/>
        <c:overlap val="-25"/>
        <c:axId val="199262992"/>
        <c:axId val="199263552"/>
      </c:barChart>
      <c:catAx>
        <c:axId val="199262992"/>
        <c:scaling>
          <c:orientation val="maxMin"/>
        </c:scaling>
        <c:delete val="0"/>
        <c:axPos val="l"/>
        <c:numFmt formatCode="General" sourceLinked="0"/>
        <c:majorTickMark val="none"/>
        <c:minorTickMark val="none"/>
        <c:tickLblPos val="nextTo"/>
        <c:txPr>
          <a:bodyPr/>
          <a:lstStyle/>
          <a:p>
            <a:pPr>
              <a:defRPr sz="1000"/>
            </a:pPr>
            <a:endParaRPr lang="en-US"/>
          </a:p>
        </c:txPr>
        <c:crossAx val="199263552"/>
        <c:crosses val="autoZero"/>
        <c:auto val="1"/>
        <c:lblAlgn val="ctr"/>
        <c:lblOffset val="100"/>
        <c:noMultiLvlLbl val="0"/>
      </c:catAx>
      <c:valAx>
        <c:axId val="199263552"/>
        <c:scaling>
          <c:orientation val="minMax"/>
        </c:scaling>
        <c:delete val="1"/>
        <c:axPos val="t"/>
        <c:numFmt formatCode="###0.00" sourceLinked="1"/>
        <c:majorTickMark val="none"/>
        <c:minorTickMark val="none"/>
        <c:tickLblPos val="none"/>
        <c:crossAx val="19926299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a:t>
            </a:r>
            <a:r>
              <a:rPr lang="en-US"/>
              <a:t>Measures </a:t>
            </a:r>
            <a:r>
              <a:rPr lang="en-US" dirty="0"/>
              <a:t>taken by </a:t>
            </a:r>
            <a:r>
              <a:rPr lang="en-US"/>
              <a:t>the government </a:t>
            </a:r>
            <a:r>
              <a:rPr lang="en-US" dirty="0"/>
              <a:t>are adequate </a:t>
            </a:r>
            <a:r>
              <a:rPr lang="ka-GE" dirty="0"/>
              <a:t>“</a:t>
            </a:r>
          </a:p>
          <a:p>
            <a:pPr>
              <a:defRPr/>
            </a:pPr>
            <a:r>
              <a:rPr lang="en-US" sz="1200" b="0" dirty="0"/>
              <a:t>(MEAN</a:t>
            </a:r>
            <a:r>
              <a:rPr lang="ka-GE" sz="1200" b="0" dirty="0"/>
              <a:t> </a:t>
            </a:r>
            <a:r>
              <a:rPr lang="en-US" sz="1200" b="0" dirty="0"/>
              <a:t>on a seven-point scale: score 1 - "I totally disagree"; score 7 - "I totally agree”)</a:t>
            </a:r>
            <a:endParaRPr lang="ka-GE" sz="1200" b="0" dirty="0"/>
          </a:p>
        </c:rich>
      </c:tx>
      <c:overlay val="0"/>
    </c:title>
    <c:autoTitleDeleted val="0"/>
    <c:plotArea>
      <c:layout/>
      <c:barChart>
        <c:barDir val="bar"/>
        <c:grouping val="clustered"/>
        <c:varyColors val="0"/>
        <c:ser>
          <c:idx val="0"/>
          <c:order val="0"/>
          <c:tx>
            <c:strRef>
              <c:f>Sheet1!$A$2</c:f>
              <c:strCache>
                <c:ptCount val="1"/>
                <c:pt idx="0">
                  <c:v>The measures taken by the state are adequate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6.0858324715615302</c:v>
                </c:pt>
                <c:pt idx="1">
                  <c:v>5.6594202898550723</c:v>
                </c:pt>
                <c:pt idx="2">
                  <c:v>5.6256358087487284</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99831424"/>
        <c:axId val="199831984"/>
      </c:barChart>
      <c:catAx>
        <c:axId val="199831424"/>
        <c:scaling>
          <c:orientation val="maxMin"/>
        </c:scaling>
        <c:delete val="0"/>
        <c:axPos val="l"/>
        <c:numFmt formatCode="General" sourceLinked="0"/>
        <c:majorTickMark val="none"/>
        <c:minorTickMark val="none"/>
        <c:tickLblPos val="nextTo"/>
        <c:crossAx val="199831984"/>
        <c:crosses val="autoZero"/>
        <c:auto val="1"/>
        <c:lblAlgn val="ctr"/>
        <c:lblOffset val="100"/>
        <c:noMultiLvlLbl val="0"/>
      </c:catAx>
      <c:valAx>
        <c:axId val="199831984"/>
        <c:scaling>
          <c:orientation val="minMax"/>
        </c:scaling>
        <c:delete val="1"/>
        <c:axPos val="t"/>
        <c:numFmt formatCode="###0.00" sourceLinked="1"/>
        <c:majorTickMark val="none"/>
        <c:minorTickMark val="none"/>
        <c:tickLblPos val="none"/>
        <c:crossAx val="199831424"/>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Evaluate the restriction easing plan of the government</a:t>
            </a:r>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Sheet1!$B$2:$B$6</c:f>
              <c:numCache>
                <c:formatCode>###0.0</c:formatCode>
                <c:ptCount val="5"/>
                <c:pt idx="0">
                  <c:v>58.5</c:v>
                </c:pt>
                <c:pt idx="1">
                  <c:v>14</c:v>
                </c:pt>
                <c:pt idx="2">
                  <c:v>18.2</c:v>
                </c:pt>
                <c:pt idx="3">
                  <c:v>3.3</c:v>
                </c:pt>
                <c:pt idx="4">
                  <c:v>6</c:v>
                </c:pt>
              </c:numCache>
            </c:numRef>
          </c:val>
          <c:extLst>
            <c:ext xmlns:c16="http://schemas.microsoft.com/office/drawing/2014/chart" uri="{C3380CC4-5D6E-409C-BE32-E72D297353CC}">
              <c16:uniqueId val="{00000000-0F19-4606-BCD3-6500ADEF3173}"/>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Sheet1!$C$2:$C$6</c:f>
              <c:numCache>
                <c:formatCode>###0.0</c:formatCode>
                <c:ptCount val="5"/>
                <c:pt idx="0">
                  <c:v>62.3</c:v>
                </c:pt>
                <c:pt idx="1">
                  <c:v>19.899999999999999</c:v>
                </c:pt>
                <c:pt idx="2">
                  <c:v>13</c:v>
                </c:pt>
                <c:pt idx="3" formatCode="####.0">
                  <c:v>0.6</c:v>
                </c:pt>
                <c:pt idx="4">
                  <c:v>4.2</c:v>
                </c:pt>
              </c:numCache>
            </c:numRef>
          </c:val>
          <c:extLst>
            <c:ext xmlns:c16="http://schemas.microsoft.com/office/drawing/2014/chart" uri="{C3380CC4-5D6E-409C-BE32-E72D297353CC}">
              <c16:uniqueId val="{00000001-0F19-4606-BCD3-6500ADEF3173}"/>
            </c:ext>
          </c:extLst>
        </c:ser>
        <c:dLbls>
          <c:showLegendKey val="0"/>
          <c:showVal val="0"/>
          <c:showCatName val="0"/>
          <c:showSerName val="0"/>
          <c:showPercent val="0"/>
          <c:showBubbleSize val="0"/>
        </c:dLbls>
        <c:gapWidth val="75"/>
        <c:overlap val="-25"/>
        <c:axId val="199834784"/>
        <c:axId val="199835344"/>
      </c:barChart>
      <c:catAx>
        <c:axId val="199834784"/>
        <c:scaling>
          <c:orientation val="maxMin"/>
        </c:scaling>
        <c:delete val="0"/>
        <c:axPos val="l"/>
        <c:numFmt formatCode="General" sourceLinked="0"/>
        <c:majorTickMark val="none"/>
        <c:minorTickMark val="none"/>
        <c:tickLblPos val="nextTo"/>
        <c:txPr>
          <a:bodyPr/>
          <a:lstStyle/>
          <a:p>
            <a:pPr>
              <a:defRPr sz="1000"/>
            </a:pPr>
            <a:endParaRPr lang="en-US"/>
          </a:p>
        </c:txPr>
        <c:crossAx val="199835344"/>
        <c:crosses val="autoZero"/>
        <c:auto val="1"/>
        <c:lblAlgn val="ctr"/>
        <c:lblOffset val="100"/>
        <c:noMultiLvlLbl val="0"/>
      </c:catAx>
      <c:valAx>
        <c:axId val="199835344"/>
        <c:scaling>
          <c:orientation val="minMax"/>
        </c:scaling>
        <c:delete val="0"/>
        <c:axPos val="t"/>
        <c:numFmt formatCode="###0.0" sourceLinked="1"/>
        <c:majorTickMark val="none"/>
        <c:minorTickMark val="none"/>
        <c:tickLblPos val="none"/>
        <c:spPr>
          <a:ln w="9525">
            <a:noFill/>
          </a:ln>
        </c:spPr>
        <c:crossAx val="1998347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i="0" u="none" strike="noStrike" kern="1200" baseline="0" dirty="0">
                <a:solidFill>
                  <a:prstClr val="black"/>
                </a:solidFill>
                <a:effectLst/>
                <a:latin typeface="+mn-lt"/>
                <a:ea typeface="+mn-ea"/>
                <a:cs typeface="+mn-cs"/>
              </a:rPr>
              <a:t>Awareness and overall assessment of the government’s anti-crisis plan</a:t>
            </a:r>
            <a:endParaRPr lang="en-US" sz="1600" dirty="0"/>
          </a:p>
          <a:p>
            <a:pPr>
              <a:defRPr/>
            </a:pPr>
            <a:r>
              <a:rPr lang="ka-GE" sz="1400" b="0" i="0" baseline="0" dirty="0"/>
              <a:t>(</a:t>
            </a:r>
            <a:r>
              <a:rPr lang="en-US" sz="1400" b="0" i="0" baseline="0" dirty="0"/>
              <a:t>MEAN</a:t>
            </a:r>
            <a:r>
              <a:rPr lang="ka-GE" sz="1400" b="0" i="0" baseline="0" dirty="0"/>
              <a:t> </a:t>
            </a:r>
            <a:r>
              <a:rPr lang="en-US" sz="1400" b="0" i="0" baseline="0" dirty="0"/>
              <a:t>on a 7-point scale)</a:t>
            </a:r>
          </a:p>
        </c:rich>
      </c:tx>
      <c:overlay val="0"/>
    </c:title>
    <c:autoTitleDeleted val="0"/>
    <c:plotArea>
      <c:layout>
        <c:manualLayout>
          <c:layoutTarget val="inner"/>
          <c:xMode val="edge"/>
          <c:yMode val="edge"/>
          <c:x val="0.46974781277340333"/>
          <c:y val="0.22203703703703725"/>
          <c:w val="0.53025218722659651"/>
          <c:h val="0.75759259259259326"/>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which provides some assistance to certain groups of the population?
(1 - "I don't know at all", 7- "I know very well")</c:v>
                </c:pt>
                <c:pt idx="1">
                  <c:v>Overall, how would you rate the anti-crisis plan presented by the government?
(1 - "very negative", 7 - "very positive")</c:v>
                </c:pt>
              </c:strCache>
            </c:strRef>
          </c:cat>
          <c:val>
            <c:numRef>
              <c:f>Sheet1!$B$2:$B$3</c:f>
              <c:numCache>
                <c:formatCode>###0.00</c:formatCode>
                <c:ptCount val="2"/>
                <c:pt idx="0">
                  <c:v>5.0629590766002099</c:v>
                </c:pt>
                <c:pt idx="1">
                  <c:v>4.7220982142857144</c:v>
                </c:pt>
              </c:numCache>
            </c:numRef>
          </c:val>
          <c:extLst>
            <c:ext xmlns:c16="http://schemas.microsoft.com/office/drawing/2014/chart" uri="{C3380CC4-5D6E-409C-BE32-E72D297353CC}">
              <c16:uniqueId val="{00000000-2CC1-4C5C-821D-F857BEF147F5}"/>
            </c:ext>
          </c:extLst>
        </c:ser>
        <c:dLbls>
          <c:showLegendKey val="0"/>
          <c:showVal val="0"/>
          <c:showCatName val="0"/>
          <c:showSerName val="0"/>
          <c:showPercent val="0"/>
          <c:showBubbleSize val="0"/>
        </c:dLbls>
        <c:gapWidth val="150"/>
        <c:axId val="199837584"/>
        <c:axId val="199838144"/>
      </c:barChart>
      <c:catAx>
        <c:axId val="199837584"/>
        <c:scaling>
          <c:orientation val="maxMin"/>
        </c:scaling>
        <c:delete val="0"/>
        <c:axPos val="l"/>
        <c:numFmt formatCode="General" sourceLinked="0"/>
        <c:majorTickMark val="out"/>
        <c:minorTickMark val="none"/>
        <c:tickLblPos val="nextTo"/>
        <c:txPr>
          <a:bodyPr/>
          <a:lstStyle/>
          <a:p>
            <a:pPr>
              <a:defRPr sz="1200"/>
            </a:pPr>
            <a:endParaRPr lang="en-US"/>
          </a:p>
        </c:txPr>
        <c:crossAx val="199838144"/>
        <c:crosses val="autoZero"/>
        <c:auto val="1"/>
        <c:lblAlgn val="ctr"/>
        <c:lblOffset val="100"/>
        <c:noMultiLvlLbl val="0"/>
      </c:catAx>
      <c:valAx>
        <c:axId val="199838144"/>
        <c:scaling>
          <c:orientation val="minMax"/>
        </c:scaling>
        <c:delete val="1"/>
        <c:axPos val="t"/>
        <c:numFmt formatCode="###0.00" sourceLinked="1"/>
        <c:majorTickMark val="out"/>
        <c:minorTickMark val="none"/>
        <c:tickLblPos val="none"/>
        <c:crossAx val="1998375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To what extent do you agree with the following provisions regarding the government's anti-crisis plan?</a:t>
            </a:r>
            <a:r>
              <a:rPr lang="en-US" sz="1800" b="1" dirty="0">
                <a:effectLst/>
              </a:rPr>
              <a:t> </a:t>
            </a:r>
            <a:endParaRPr lang="en-US" sz="1800" dirty="0">
              <a:effectLst/>
            </a:endParaRPr>
          </a:p>
          <a:p>
            <a:pPr>
              <a:defRPr/>
            </a:pPr>
            <a:r>
              <a:rPr lang="en-US" sz="1200" b="0" i="0" baseline="0" dirty="0">
                <a:effectLst/>
              </a:rPr>
              <a:t>(MEAN</a:t>
            </a:r>
            <a:r>
              <a:rPr lang="ka-GE" sz="1200" b="0" i="0" baseline="0" dirty="0">
                <a:effectLst/>
              </a:rPr>
              <a:t> </a:t>
            </a:r>
            <a:r>
              <a:rPr lang="en-US" sz="1200" b="0" i="0" baseline="0" dirty="0">
                <a:effectLst/>
              </a:rPr>
              <a:t>on a 7-point scale: 1- "I don't agree at all"; 7 - "I completely agree)</a:t>
            </a:r>
            <a:endParaRPr lang="en-US" sz="1200" b="0" dirty="0">
              <a:effectLst/>
            </a:endParaRPr>
          </a:p>
        </c:rich>
      </c:tx>
      <c:overlay val="0"/>
    </c:title>
    <c:autoTitleDeleted val="0"/>
    <c:plotArea>
      <c:layout>
        <c:manualLayout>
          <c:layoutTarget val="inner"/>
          <c:xMode val="edge"/>
          <c:yMode val="edge"/>
          <c:x val="0.50832414698162676"/>
          <c:y val="0.22203703703703723"/>
          <c:w val="0.47639807524059524"/>
          <c:h val="0.75759259259259315"/>
        </c:manualLayout>
      </c:layout>
      <c:barChart>
        <c:barDir val="bar"/>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anti-crisis plan includes the maximum that the government can afford, given the existing economic resources</c:v>
                </c:pt>
                <c:pt idx="1">
                  <c:v>The financial assistance provided by the anti-crisis plan (200 GEL per month for 6 months) is enough for people who have lost their jobs to escape poverty.</c:v>
                </c:pt>
                <c:pt idx="2">
                  <c:v>The financial assistance provided by the anti-crisis plan (300 GEL one-time assistance) for people working in the informal sector/self-employed, is enough for these people to sustain themselves.</c:v>
                </c:pt>
                <c:pt idx="3">
                  <c:v>The anti-crisis plan leaves many  socially vulnerable people without assistance</c:v>
                </c:pt>
              </c:strCache>
            </c:strRef>
          </c:cat>
          <c:val>
            <c:numRef>
              <c:f>Sheet1!$B$2:$B$5</c:f>
              <c:numCache>
                <c:formatCode>###0.00</c:formatCode>
                <c:ptCount val="4"/>
                <c:pt idx="0">
                  <c:v>4.3259085580304806</c:v>
                </c:pt>
                <c:pt idx="1">
                  <c:v>3.4050901378579002</c:v>
                </c:pt>
                <c:pt idx="2">
                  <c:v>3.125</c:v>
                </c:pt>
                <c:pt idx="3">
                  <c:v>4.5472972972972974</c:v>
                </c:pt>
              </c:numCache>
            </c:numRef>
          </c:val>
          <c:extLst>
            <c:ext xmlns:c16="http://schemas.microsoft.com/office/drawing/2014/chart" uri="{C3380CC4-5D6E-409C-BE32-E72D297353CC}">
              <c16:uniqueId val="{00000000-C1E7-4A41-9C34-7381DE9BA5C1}"/>
            </c:ext>
          </c:extLst>
        </c:ser>
        <c:dLbls>
          <c:showLegendKey val="0"/>
          <c:showVal val="0"/>
          <c:showCatName val="0"/>
          <c:showSerName val="0"/>
          <c:showPercent val="0"/>
          <c:showBubbleSize val="0"/>
        </c:dLbls>
        <c:gapWidth val="150"/>
        <c:axId val="200086512"/>
        <c:axId val="200087072"/>
      </c:barChart>
      <c:catAx>
        <c:axId val="200086512"/>
        <c:scaling>
          <c:orientation val="maxMin"/>
        </c:scaling>
        <c:delete val="0"/>
        <c:axPos val="l"/>
        <c:numFmt formatCode="General" sourceLinked="0"/>
        <c:majorTickMark val="out"/>
        <c:minorTickMark val="none"/>
        <c:tickLblPos val="nextTo"/>
        <c:crossAx val="200087072"/>
        <c:crosses val="autoZero"/>
        <c:auto val="1"/>
        <c:lblAlgn val="ctr"/>
        <c:lblOffset val="100"/>
        <c:noMultiLvlLbl val="0"/>
      </c:catAx>
      <c:valAx>
        <c:axId val="200087072"/>
        <c:scaling>
          <c:orientation val="minMax"/>
        </c:scaling>
        <c:delete val="1"/>
        <c:axPos val="t"/>
        <c:numFmt formatCode="###0.00" sourceLinked="1"/>
        <c:majorTickMark val="out"/>
        <c:minorTickMark val="none"/>
        <c:tickLblPos val="none"/>
        <c:crossAx val="200086512"/>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respondents are concerned</a:t>
            </a:r>
            <a:r>
              <a:rPr lang="ka-GE" dirty="0"/>
              <a:t>...</a:t>
            </a:r>
            <a:endParaRPr lang="en-US" dirty="0"/>
          </a:p>
          <a:p>
            <a:pPr>
              <a:defRPr/>
            </a:pPr>
            <a:r>
              <a:rPr lang="ka-GE" sz="1200" b="0" dirty="0"/>
              <a:t>(</a:t>
            </a:r>
            <a:r>
              <a:rPr lang="en-US" sz="1200" b="0" dirty="0"/>
              <a:t>MEAN</a:t>
            </a:r>
            <a:r>
              <a:rPr lang="ka-GE" sz="1200" b="0" dirty="0"/>
              <a:t> </a:t>
            </a:r>
            <a:r>
              <a:rPr lang="en-US" sz="1200" b="0" dirty="0"/>
              <a:t>on a 7-point scale; 1 - "I am not concerned at all", 7 - "I am concerned a lot")</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Sheet1!$B$2:$B$13</c:f>
              <c:numCache>
                <c:formatCode>###0.00</c:formatCode>
                <c:ptCount val="12"/>
                <c:pt idx="0">
                  <c:v>5.6782077393075356</c:v>
                </c:pt>
                <c:pt idx="1">
                  <c:v>5.7563451776649748</c:v>
                </c:pt>
                <c:pt idx="2">
                  <c:v>6.3792756539235409</c:v>
                </c:pt>
                <c:pt idx="3">
                  <c:v>6.0010277492291877</c:v>
                </c:pt>
                <c:pt idx="4">
                  <c:v>4.9067702552719199</c:v>
                </c:pt>
                <c:pt idx="5">
                  <c:v>5.5686695278969953</c:v>
                </c:pt>
                <c:pt idx="6">
                  <c:v>6.2533748701973</c:v>
                </c:pt>
                <c:pt idx="7">
                  <c:v>5.5077559462254397</c:v>
                </c:pt>
                <c:pt idx="8">
                  <c:v>5.3478260869565215</c:v>
                </c:pt>
                <c:pt idx="9">
                  <c:v>4.0977443609022552</c:v>
                </c:pt>
                <c:pt idx="10">
                  <c:v>4.7277840269966251</c:v>
                </c:pt>
                <c:pt idx="11">
                  <c:v>3.9977827050997781</c:v>
                </c:pt>
              </c:numCache>
            </c:numRef>
          </c:val>
          <c:extLst>
            <c:ext xmlns:c16="http://schemas.microsoft.com/office/drawing/2014/chart" uri="{C3380CC4-5D6E-409C-BE32-E72D297353CC}">
              <c16:uniqueId val="{00000000-6EA1-45BB-8C3C-420ADC9E18EE}"/>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Sheet1!$C$2:$C$13</c:f>
              <c:numCache>
                <c:formatCode>###0.00</c:formatCode>
                <c:ptCount val="12"/>
                <c:pt idx="0">
                  <c:v>5.4979253112033195</c:v>
                </c:pt>
                <c:pt idx="1">
                  <c:v>5.6402439024390247</c:v>
                </c:pt>
                <c:pt idx="2">
                  <c:v>6.2854271356783924</c:v>
                </c:pt>
                <c:pt idx="3">
                  <c:v>5.6155440414507769</c:v>
                </c:pt>
                <c:pt idx="4">
                  <c:v>4.8380202474690668</c:v>
                </c:pt>
                <c:pt idx="5">
                  <c:v>5.5724946695095952</c:v>
                </c:pt>
                <c:pt idx="6">
                  <c:v>6.2306101344364011</c:v>
                </c:pt>
                <c:pt idx="7">
                  <c:v>5.0765253360910032</c:v>
                </c:pt>
                <c:pt idx="8">
                  <c:v>5.0227743271221534</c:v>
                </c:pt>
                <c:pt idx="9">
                  <c:v>3.8139534883720931</c:v>
                </c:pt>
                <c:pt idx="10">
                  <c:v>4.4830316742081449</c:v>
                </c:pt>
                <c:pt idx="11">
                  <c:v>4.0806629834254142</c:v>
                </c:pt>
              </c:numCache>
            </c:numRef>
          </c:val>
          <c:extLst>
            <c:ext xmlns:c16="http://schemas.microsoft.com/office/drawing/2014/chart" uri="{C3380CC4-5D6E-409C-BE32-E72D297353CC}">
              <c16:uniqueId val="{00000001-6EA1-45BB-8C3C-420ADC9E18EE}"/>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Sheet1!$D$2:$D$13</c:f>
              <c:numCache>
                <c:formatCode>###0.00</c:formatCode>
                <c:ptCount val="12"/>
                <c:pt idx="0">
                  <c:v>5.3187499999999996</c:v>
                </c:pt>
                <c:pt idx="1">
                  <c:v>5.3417593528816987</c:v>
                </c:pt>
                <c:pt idx="2">
                  <c:v>6.1014056224899598</c:v>
                </c:pt>
                <c:pt idx="3">
                  <c:v>5.1552795031055902</c:v>
                </c:pt>
                <c:pt idx="4">
                  <c:v>4.575250836120401</c:v>
                </c:pt>
                <c:pt idx="5">
                  <c:v>5.517350157728707</c:v>
                </c:pt>
                <c:pt idx="6">
                  <c:v>6.0686475409836067</c:v>
                </c:pt>
                <c:pt idx="7">
                  <c:v>4.746208291203236</c:v>
                </c:pt>
                <c:pt idx="8">
                  <c:v>4.5474974463738507</c:v>
                </c:pt>
                <c:pt idx="9">
                  <c:v>3.3885955649419217</c:v>
                </c:pt>
                <c:pt idx="10">
                  <c:v>4.1457399103139014</c:v>
                </c:pt>
                <c:pt idx="11">
                  <c:v>3.8731182795698924</c:v>
                </c:pt>
              </c:numCache>
            </c:numRef>
          </c:val>
          <c:extLst>
            <c:ext xmlns:c16="http://schemas.microsoft.com/office/drawing/2014/chart" uri="{C3380CC4-5D6E-409C-BE32-E72D297353CC}">
              <c16:uniqueId val="{00000002-6EA1-45BB-8C3C-420ADC9E18EE}"/>
            </c:ext>
          </c:extLst>
        </c:ser>
        <c:dLbls>
          <c:showLegendKey val="0"/>
          <c:showVal val="0"/>
          <c:showCatName val="0"/>
          <c:showSerName val="0"/>
          <c:showPercent val="0"/>
          <c:showBubbleSize val="0"/>
        </c:dLbls>
        <c:gapWidth val="75"/>
        <c:overlap val="-25"/>
        <c:axId val="200090432"/>
        <c:axId val="200090992"/>
      </c:barChart>
      <c:catAx>
        <c:axId val="200090432"/>
        <c:scaling>
          <c:orientation val="maxMin"/>
        </c:scaling>
        <c:delete val="0"/>
        <c:axPos val="l"/>
        <c:numFmt formatCode="General" sourceLinked="0"/>
        <c:majorTickMark val="none"/>
        <c:minorTickMark val="none"/>
        <c:tickLblPos val="nextTo"/>
        <c:txPr>
          <a:bodyPr/>
          <a:lstStyle/>
          <a:p>
            <a:pPr>
              <a:defRPr sz="1000"/>
            </a:pPr>
            <a:endParaRPr lang="en-US"/>
          </a:p>
        </c:txPr>
        <c:crossAx val="200090992"/>
        <c:crosses val="autoZero"/>
        <c:auto val="1"/>
        <c:lblAlgn val="ctr"/>
        <c:lblOffset val="100"/>
        <c:noMultiLvlLbl val="0"/>
      </c:catAx>
      <c:valAx>
        <c:axId val="200090992"/>
        <c:scaling>
          <c:orientation val="minMax"/>
        </c:scaling>
        <c:delete val="0"/>
        <c:axPos val="t"/>
        <c:numFmt formatCode="###0.00" sourceLinked="1"/>
        <c:majorTickMark val="none"/>
        <c:minorTickMark val="none"/>
        <c:tickLblPos val="none"/>
        <c:spPr>
          <a:ln w="9525">
            <a:noFill/>
          </a:ln>
        </c:spPr>
        <c:crossAx val="20009043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Stigmas associated with COVID-19 infection</a:t>
            </a:r>
          </a:p>
          <a:p>
            <a:pPr>
              <a:defRPr/>
            </a:pPr>
            <a:r>
              <a:rPr lang="en-US" sz="1100" b="0" dirty="0"/>
              <a:t>(MEAN</a:t>
            </a:r>
            <a:r>
              <a:rPr lang="ka-GE" sz="1100" b="0" dirty="0"/>
              <a:t> </a:t>
            </a:r>
            <a:r>
              <a:rPr lang="en-US" sz="1100" b="0" dirty="0"/>
              <a:t>on a 7-point scale: 1-I don't agree at all / 7 - I totally agree)</a:t>
            </a:r>
            <a:endParaRPr lang="ka-GE" sz="1100" b="0" dirty="0"/>
          </a:p>
        </c:rich>
      </c:tx>
      <c:layout>
        <c:manualLayout>
          <c:xMode val="edge"/>
          <c:yMode val="edge"/>
          <c:x val="0.11145483377077853"/>
          <c:y val="1.1111111111111125E-2"/>
        </c:manualLayout>
      </c:layout>
      <c:overlay val="0"/>
    </c:title>
    <c:autoTitleDeleted val="0"/>
    <c:plotArea>
      <c:layout>
        <c:manualLayout>
          <c:layoutTarget val="inner"/>
          <c:xMode val="edge"/>
          <c:yMode val="edge"/>
          <c:x val="0.50049770341207345"/>
          <c:y val="0.2332407407407408"/>
          <c:w val="0.466168963254594"/>
          <c:h val="0.7463888888888891"/>
        </c:manualLayout>
      </c:layout>
      <c:barChart>
        <c:barDir val="bar"/>
        <c:grouping val="clustered"/>
        <c:varyColors val="0"/>
        <c:ser>
          <c:idx val="0"/>
          <c:order val="0"/>
          <c:tx>
            <c:strRef>
              <c:f>Sheet1!$B$1</c:f>
              <c:strCache>
                <c:ptCount val="1"/>
                <c:pt idx="0">
                  <c:v>Stigmatization of people infected with COVID-19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the coronavirus, he/she (and his/her family members) should not disclose it to anyone except medical staff (doctors).</c:v>
                </c:pt>
                <c:pt idx="1">
                  <c:v>It's a shame if the coronavirus infects you</c:v>
                </c:pt>
                <c:pt idx="2">
                  <c:v>A person infected with the coronavirus must, after recovery, spend some time (at least 1 month) in quarantine/self-isolation.</c:v>
                </c:pt>
                <c:pt idx="3">
                  <c:v>It is unreliable if an infected person, after numerous tests, is confirmed to be recovered</c:v>
                </c:pt>
                <c:pt idx="4">
                  <c:v>People in quarantine should be accommodated in a building that is very far from the settlement</c:v>
                </c:pt>
                <c:pt idx="5">
                  <c:v>I will avoid contact with a recovered (former infected) person</c:v>
                </c:pt>
              </c:strCache>
            </c:strRef>
          </c:cat>
          <c:val>
            <c:numRef>
              <c:f>Sheet1!$B$2:$B$7</c:f>
              <c:numCache>
                <c:formatCode>###0.00</c:formatCode>
                <c:ptCount val="6"/>
                <c:pt idx="0">
                  <c:v>1.5836776859504131</c:v>
                </c:pt>
                <c:pt idx="1">
                  <c:v>1.1945837512537614</c:v>
                </c:pt>
                <c:pt idx="2">
                  <c:v>3.8059210526315788</c:v>
                </c:pt>
                <c:pt idx="3">
                  <c:v>2.8726790450928381</c:v>
                </c:pt>
                <c:pt idx="4">
                  <c:v>3.52</c:v>
                </c:pt>
                <c:pt idx="5">
                  <c:v>3.4708994708994707</c:v>
                </c:pt>
              </c:numCache>
            </c:numRef>
          </c:val>
          <c:extLst>
            <c:ext xmlns:c16="http://schemas.microsoft.com/office/drawing/2014/chart" uri="{C3380CC4-5D6E-409C-BE32-E72D297353CC}">
              <c16:uniqueId val="{00000000-83EE-4155-B71A-F814DADD301D}"/>
            </c:ext>
          </c:extLst>
        </c:ser>
        <c:dLbls>
          <c:showLegendKey val="0"/>
          <c:showVal val="0"/>
          <c:showCatName val="0"/>
          <c:showSerName val="0"/>
          <c:showPercent val="0"/>
          <c:showBubbleSize val="0"/>
        </c:dLbls>
        <c:gapWidth val="75"/>
        <c:overlap val="-25"/>
        <c:axId val="200093232"/>
        <c:axId val="200093792"/>
      </c:barChart>
      <c:catAx>
        <c:axId val="200093232"/>
        <c:scaling>
          <c:orientation val="maxMin"/>
        </c:scaling>
        <c:delete val="0"/>
        <c:axPos val="l"/>
        <c:numFmt formatCode="General" sourceLinked="0"/>
        <c:majorTickMark val="none"/>
        <c:minorTickMark val="none"/>
        <c:tickLblPos val="nextTo"/>
        <c:txPr>
          <a:bodyPr/>
          <a:lstStyle/>
          <a:p>
            <a:pPr>
              <a:defRPr sz="1000"/>
            </a:pPr>
            <a:endParaRPr lang="en-US"/>
          </a:p>
        </c:txPr>
        <c:crossAx val="200093792"/>
        <c:crosses val="autoZero"/>
        <c:auto val="1"/>
        <c:lblAlgn val="ctr"/>
        <c:lblOffset val="100"/>
        <c:noMultiLvlLbl val="0"/>
      </c:catAx>
      <c:valAx>
        <c:axId val="200093792"/>
        <c:scaling>
          <c:orientation val="minMax"/>
        </c:scaling>
        <c:delete val="0"/>
        <c:axPos val="t"/>
        <c:numFmt formatCode="###0.00" sourceLinked="1"/>
        <c:majorTickMark val="none"/>
        <c:minorTickMark val="none"/>
        <c:tickLblPos val="none"/>
        <c:spPr>
          <a:ln w="9525">
            <a:noFill/>
          </a:ln>
        </c:spPr>
        <c:crossAx val="20009323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Do you have a child in the family</a:t>
            </a:r>
            <a:r>
              <a:rPr lang="ka-GE" dirty="0"/>
              <a:t>? </a:t>
            </a:r>
            <a:endParaRPr lang="en-US" dirty="0"/>
          </a:p>
        </c:rich>
      </c:tx>
      <c:overlay val="0"/>
    </c:title>
    <c:autoTitleDeleted val="0"/>
    <c:plotArea>
      <c:layout/>
      <c:barChart>
        <c:barDir val="bar"/>
        <c:grouping val="clustered"/>
        <c:varyColors val="0"/>
        <c:ser>
          <c:idx val="0"/>
          <c:order val="0"/>
          <c:tx>
            <c:strRef>
              <c:f>Sheet1!$B$1</c:f>
              <c:strCache>
                <c:ptCount val="1"/>
                <c:pt idx="0">
                  <c:v>School age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Sheet1!$B$2:$B$7</c:f>
              <c:numCache>
                <c:formatCode>###0.0</c:formatCode>
                <c:ptCount val="6"/>
                <c:pt idx="0">
                  <c:v>40.927419354838712</c:v>
                </c:pt>
                <c:pt idx="1">
                  <c:v>28.225806451612904</c:v>
                </c:pt>
                <c:pt idx="2">
                  <c:v>5.846774193548387</c:v>
                </c:pt>
                <c:pt idx="3">
                  <c:v>1.0080645161290323</c:v>
                </c:pt>
                <c:pt idx="4">
                  <c:v>23.79032258064516</c:v>
                </c:pt>
                <c:pt idx="5" formatCode="####.0">
                  <c:v>0.20161290322580644</c:v>
                </c:pt>
              </c:numCache>
            </c:numRef>
          </c:val>
          <c:extLst>
            <c:ext xmlns:c16="http://schemas.microsoft.com/office/drawing/2014/chart" uri="{C3380CC4-5D6E-409C-BE32-E72D297353CC}">
              <c16:uniqueId val="{00000000-1ABE-4FA8-BFEA-351F1BCC34F5}"/>
            </c:ext>
          </c:extLst>
        </c:ser>
        <c:ser>
          <c:idx val="1"/>
          <c:order val="1"/>
          <c:tx>
            <c:strRef>
              <c:f>Sheet1!$C$1</c:f>
              <c:strCache>
                <c:ptCount val="1"/>
                <c:pt idx="0">
                  <c:v>Preschool age (3-6 years)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Sheet1!$C$2:$C$7</c:f>
              <c:numCache>
                <c:formatCode>###0.0</c:formatCode>
                <c:ptCount val="6"/>
                <c:pt idx="0">
                  <c:v>31.048387096774192</c:v>
                </c:pt>
                <c:pt idx="1">
                  <c:v>10.685483870967742</c:v>
                </c:pt>
                <c:pt idx="2">
                  <c:v>1.4112903225806452</c:v>
                </c:pt>
                <c:pt idx="3" formatCode="####.0">
                  <c:v>0.40322580645161288</c:v>
                </c:pt>
                <c:pt idx="4">
                  <c:v>56.25</c:v>
                </c:pt>
                <c:pt idx="5" formatCode="####.0">
                  <c:v>0.20161290322580644</c:v>
                </c:pt>
              </c:numCache>
            </c:numRef>
          </c:val>
          <c:extLst>
            <c:ext xmlns:c16="http://schemas.microsoft.com/office/drawing/2014/chart" uri="{C3380CC4-5D6E-409C-BE32-E72D297353CC}">
              <c16:uniqueId val="{00000001-1ABE-4FA8-BFEA-351F1BCC34F5}"/>
            </c:ext>
          </c:extLst>
        </c:ser>
        <c:dLbls>
          <c:showLegendKey val="0"/>
          <c:showVal val="0"/>
          <c:showCatName val="0"/>
          <c:showSerName val="0"/>
          <c:showPercent val="0"/>
          <c:showBubbleSize val="0"/>
        </c:dLbls>
        <c:gapWidth val="75"/>
        <c:overlap val="-25"/>
        <c:axId val="200097152"/>
        <c:axId val="200097712"/>
      </c:barChart>
      <c:catAx>
        <c:axId val="200097152"/>
        <c:scaling>
          <c:orientation val="maxMin"/>
        </c:scaling>
        <c:delete val="0"/>
        <c:axPos val="l"/>
        <c:numFmt formatCode="General" sourceLinked="0"/>
        <c:majorTickMark val="none"/>
        <c:minorTickMark val="none"/>
        <c:tickLblPos val="nextTo"/>
        <c:crossAx val="200097712"/>
        <c:crosses val="autoZero"/>
        <c:auto val="1"/>
        <c:lblAlgn val="ctr"/>
        <c:lblOffset val="100"/>
        <c:noMultiLvlLbl val="0"/>
      </c:catAx>
      <c:valAx>
        <c:axId val="200097712"/>
        <c:scaling>
          <c:orientation val="minMax"/>
        </c:scaling>
        <c:delete val="0"/>
        <c:axPos val="t"/>
        <c:numFmt formatCode="###0.0" sourceLinked="1"/>
        <c:majorTickMark val="none"/>
        <c:minorTickMark val="none"/>
        <c:tickLblPos val="none"/>
        <c:spPr>
          <a:ln w="9525">
            <a:noFill/>
          </a:ln>
        </c:spPr>
        <c:crossAx val="20009715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Satisfaction with distance educational/cultural relations</a:t>
            </a:r>
          </a:p>
          <a:p>
            <a:pPr>
              <a:defRPr/>
            </a:pPr>
            <a:r>
              <a:rPr lang="ka-GE" dirty="0"/>
              <a:t> </a:t>
            </a:r>
            <a:r>
              <a:rPr lang="en-US" sz="1200" b="0" dirty="0"/>
              <a:t>(MEAN</a:t>
            </a:r>
            <a:r>
              <a:rPr lang="ka-GE" sz="1200" b="0" dirty="0"/>
              <a:t> </a:t>
            </a:r>
            <a:r>
              <a:rPr lang="en-US" sz="1200" b="0" dirty="0"/>
              <a:t>on a seven-point scale: 1 - "very unsatisfied"; 7 - "very satisfied")</a:t>
            </a:r>
            <a:endParaRPr lang="ka-GE" sz="1200" b="0" dirty="0"/>
          </a:p>
          <a:p>
            <a:pPr>
              <a:defRPr/>
            </a:pPr>
            <a:endParaRPr lang="ka-GE" dirty="0"/>
          </a:p>
        </c:rich>
      </c:tx>
      <c:overlay val="0"/>
    </c:title>
    <c:autoTitleDeleted val="0"/>
    <c:plotArea>
      <c:layout>
        <c:manualLayout>
          <c:layoutTarget val="inner"/>
          <c:xMode val="edge"/>
          <c:yMode val="edge"/>
          <c:x val="0.55822003499562567"/>
          <c:y val="0.18855278506853315"/>
          <c:w val="0.44932174103237105"/>
          <c:h val="0.70115820939049311"/>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satisfied are you with the distance learning that the school offers to your family’s school-age child (children)? (N = 350)</c:v>
                </c:pt>
                <c:pt idx="1">
                  <c:v>How satisfied are you with the remote relationship that educational/cultural institutions, as well as various television and online platforms, offer to preschool members of your family? (N = 142)</c:v>
                </c:pt>
              </c:strCache>
            </c:strRef>
          </c:cat>
          <c:val>
            <c:numRef>
              <c:f>Sheet1!$B$2:$B$3</c:f>
              <c:numCache>
                <c:formatCode>###0.00</c:formatCode>
                <c:ptCount val="2"/>
                <c:pt idx="0">
                  <c:v>5.3257142857142856</c:v>
                </c:pt>
                <c:pt idx="1">
                  <c:v>5.253521126760563</c:v>
                </c:pt>
              </c:numCache>
            </c:numRef>
          </c:val>
          <c:extLst>
            <c:ext xmlns:c16="http://schemas.microsoft.com/office/drawing/2014/chart" uri="{C3380CC4-5D6E-409C-BE32-E72D297353CC}">
              <c16:uniqueId val="{00000000-2812-447C-B9AD-6B49FEA5C3E9}"/>
            </c:ext>
          </c:extLst>
        </c:ser>
        <c:dLbls>
          <c:showLegendKey val="0"/>
          <c:showVal val="0"/>
          <c:showCatName val="0"/>
          <c:showSerName val="0"/>
          <c:showPercent val="0"/>
          <c:showBubbleSize val="0"/>
        </c:dLbls>
        <c:gapWidth val="75"/>
        <c:overlap val="-25"/>
        <c:axId val="200099952"/>
        <c:axId val="200100512"/>
      </c:barChart>
      <c:catAx>
        <c:axId val="200099952"/>
        <c:scaling>
          <c:orientation val="maxMin"/>
        </c:scaling>
        <c:delete val="0"/>
        <c:axPos val="l"/>
        <c:numFmt formatCode="General" sourceLinked="0"/>
        <c:majorTickMark val="none"/>
        <c:minorTickMark val="none"/>
        <c:tickLblPos val="nextTo"/>
        <c:txPr>
          <a:bodyPr/>
          <a:lstStyle/>
          <a:p>
            <a:pPr>
              <a:defRPr sz="1200"/>
            </a:pPr>
            <a:endParaRPr lang="en-US"/>
          </a:p>
        </c:txPr>
        <c:crossAx val="200100512"/>
        <c:crosses val="autoZero"/>
        <c:auto val="1"/>
        <c:lblAlgn val="ctr"/>
        <c:lblOffset val="100"/>
        <c:noMultiLvlLbl val="0"/>
      </c:catAx>
      <c:valAx>
        <c:axId val="200100512"/>
        <c:scaling>
          <c:orientation val="minMax"/>
        </c:scaling>
        <c:delete val="0"/>
        <c:axPos val="t"/>
        <c:numFmt formatCode="###0.00" sourceLinked="1"/>
        <c:majorTickMark val="none"/>
        <c:minorTickMark val="none"/>
        <c:tickLblPos val="none"/>
        <c:spPr>
          <a:ln w="9525">
            <a:noFill/>
          </a:ln>
        </c:spPr>
        <c:crossAx val="2000999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do you agree with the provisions listed below regarding online educational/cultural services provided to children?</a:t>
            </a:r>
            <a:r>
              <a:rPr lang="ka-GE" dirty="0"/>
              <a:t> </a:t>
            </a:r>
            <a:endParaRPr lang="en-US" dirty="0"/>
          </a:p>
          <a:p>
            <a:pPr>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barChart>
        <c:barDir val="bar"/>
        <c:grouping val="clustered"/>
        <c:varyColors val="0"/>
        <c:ser>
          <c:idx val="0"/>
          <c:order val="0"/>
          <c:tx>
            <c:strRef>
              <c:f>Sheet1!$B$1</c:f>
              <c:strCache>
                <c:ptCount val="1"/>
                <c:pt idx="0">
                  <c:v>School-age children (N=377)</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Sheet1!$B$2:$B$5</c:f>
              <c:numCache>
                <c:formatCode>###0.00</c:formatCode>
                <c:ptCount val="4"/>
                <c:pt idx="0">
                  <c:v>5.3505154639175263</c:v>
                </c:pt>
                <c:pt idx="1">
                  <c:v>5.4548104956268206</c:v>
                </c:pt>
                <c:pt idx="2">
                  <c:v>5.0487106017191969</c:v>
                </c:pt>
                <c:pt idx="3">
                  <c:v>4.9082568807339495</c:v>
                </c:pt>
              </c:numCache>
            </c:numRef>
          </c:val>
          <c:extLst>
            <c:ext xmlns:c16="http://schemas.microsoft.com/office/drawing/2014/chart" uri="{C3380CC4-5D6E-409C-BE32-E72D297353CC}">
              <c16:uniqueId val="{00000000-8A98-46C1-9795-7B11238D624D}"/>
            </c:ext>
          </c:extLst>
        </c:ser>
        <c:ser>
          <c:idx val="1"/>
          <c:order val="1"/>
          <c:tx>
            <c:strRef>
              <c:f>Sheet1!$C$1</c:f>
              <c:strCache>
                <c:ptCount val="1"/>
                <c:pt idx="0">
                  <c:v>Preschool children (N=216)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Sheet1!$C$2:$C$5</c:f>
              <c:numCache>
                <c:formatCode>###0.00</c:formatCode>
                <c:ptCount val="4"/>
                <c:pt idx="0">
                  <c:v>5.2535211267605595</c:v>
                </c:pt>
                <c:pt idx="1">
                  <c:v>5.3881578947368398</c:v>
                </c:pt>
                <c:pt idx="2">
                  <c:v>4.9144736842105257</c:v>
                </c:pt>
                <c:pt idx="3">
                  <c:v>5.0413793103448281</c:v>
                </c:pt>
              </c:numCache>
            </c:numRef>
          </c:val>
          <c:extLst>
            <c:ext xmlns:c16="http://schemas.microsoft.com/office/drawing/2014/chart" uri="{C3380CC4-5D6E-409C-BE32-E72D297353CC}">
              <c16:uniqueId val="{00000001-8A98-46C1-9795-7B11238D624D}"/>
            </c:ext>
          </c:extLst>
        </c:ser>
        <c:dLbls>
          <c:showLegendKey val="0"/>
          <c:showVal val="0"/>
          <c:showCatName val="0"/>
          <c:showSerName val="0"/>
          <c:showPercent val="0"/>
          <c:showBubbleSize val="0"/>
        </c:dLbls>
        <c:gapWidth val="75"/>
        <c:overlap val="-25"/>
        <c:axId val="222873840"/>
        <c:axId val="222874400"/>
      </c:barChart>
      <c:catAx>
        <c:axId val="222873840"/>
        <c:scaling>
          <c:orientation val="maxMin"/>
        </c:scaling>
        <c:delete val="0"/>
        <c:axPos val="l"/>
        <c:numFmt formatCode="General" sourceLinked="0"/>
        <c:majorTickMark val="none"/>
        <c:minorTickMark val="none"/>
        <c:tickLblPos val="nextTo"/>
        <c:crossAx val="222874400"/>
        <c:crosses val="autoZero"/>
        <c:auto val="1"/>
        <c:lblAlgn val="ctr"/>
        <c:lblOffset val="100"/>
        <c:noMultiLvlLbl val="0"/>
      </c:catAx>
      <c:valAx>
        <c:axId val="222874400"/>
        <c:scaling>
          <c:orientation val="minMax"/>
        </c:scaling>
        <c:delete val="0"/>
        <c:axPos val="t"/>
        <c:numFmt formatCode="###0.00" sourceLinked="1"/>
        <c:majorTickMark val="none"/>
        <c:minorTickMark val="none"/>
        <c:tickLblPos val="none"/>
        <c:spPr>
          <a:ln w="9525">
            <a:noFill/>
          </a:ln>
        </c:spPr>
        <c:crossAx val="222873840"/>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Currently, at the time of </a:t>
            </a:r>
            <a:r>
              <a:rPr lang="en-US"/>
              <a:t>the study, </a:t>
            </a:r>
            <a:r>
              <a:rPr lang="en-US" dirty="0"/>
              <a:t>do you have a paid job?</a:t>
            </a:r>
          </a:p>
        </c:rich>
      </c:tx>
      <c:overlay val="0"/>
    </c:title>
    <c:autoTitleDeleted val="0"/>
    <c:plotArea>
      <c:layout>
        <c:manualLayout>
          <c:layoutTarget val="inner"/>
          <c:xMode val="edge"/>
          <c:yMode val="edge"/>
          <c:x val="1.6776027996500263E-4"/>
          <c:y val="0.15543977836103826"/>
          <c:w val="0.99983223972003477"/>
          <c:h val="0.63350976961213179"/>
        </c:manualLayout>
      </c:layout>
      <c:barChart>
        <c:barDir val="col"/>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Sheet1!$B$2:$B$3</c:f>
              <c:numCache>
                <c:formatCode>###0.0</c:formatCode>
                <c:ptCount val="2"/>
                <c:pt idx="0">
                  <c:v>20.9</c:v>
                </c:pt>
                <c:pt idx="1">
                  <c:v>79.099999999999994</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Sheet1!$C$2:$C$3</c:f>
              <c:numCache>
                <c:formatCode>###0.0</c:formatCode>
                <c:ptCount val="2"/>
                <c:pt idx="0">
                  <c:v>23.9</c:v>
                </c:pt>
                <c:pt idx="1">
                  <c:v>76.099999999999994</c:v>
                </c:pt>
              </c:numCache>
            </c:numRef>
          </c:val>
          <c:extLst>
            <c:ext xmlns:c16="http://schemas.microsoft.com/office/drawing/2014/chart" uri="{C3380CC4-5D6E-409C-BE32-E72D297353CC}">
              <c16:uniqueId val="{00000001-2102-4417-A5F7-78CA699E71B8}"/>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Sheet1!$D$2:$D$3</c:f>
              <c:numCache>
                <c:formatCode>###0.0</c:formatCode>
                <c:ptCount val="2"/>
                <c:pt idx="0">
                  <c:v>28.9</c:v>
                </c:pt>
                <c:pt idx="1">
                  <c:v>71.099999999999994</c:v>
                </c:pt>
              </c:numCache>
            </c:numRef>
          </c:val>
          <c:extLst>
            <c:ext xmlns:c16="http://schemas.microsoft.com/office/drawing/2014/chart" uri="{C3380CC4-5D6E-409C-BE32-E72D297353CC}">
              <c16:uniqueId val="{00000002-2102-4417-A5F7-78CA699E71B8}"/>
            </c:ext>
          </c:extLst>
        </c:ser>
        <c:dLbls>
          <c:showLegendKey val="0"/>
          <c:showVal val="0"/>
          <c:showCatName val="0"/>
          <c:showSerName val="0"/>
          <c:showPercent val="0"/>
          <c:showBubbleSize val="0"/>
        </c:dLbls>
        <c:gapWidth val="75"/>
        <c:overlap val="-25"/>
        <c:axId val="192047504"/>
        <c:axId val="192046384"/>
      </c:barChart>
      <c:catAx>
        <c:axId val="192047504"/>
        <c:scaling>
          <c:orientation val="minMax"/>
        </c:scaling>
        <c:delete val="0"/>
        <c:axPos val="b"/>
        <c:numFmt formatCode="General" sourceLinked="0"/>
        <c:majorTickMark val="none"/>
        <c:minorTickMark val="none"/>
        <c:tickLblPos val="nextTo"/>
        <c:crossAx val="192046384"/>
        <c:crosses val="autoZero"/>
        <c:auto val="1"/>
        <c:lblAlgn val="ctr"/>
        <c:lblOffset val="100"/>
        <c:noMultiLvlLbl val="0"/>
      </c:catAx>
      <c:valAx>
        <c:axId val="192046384"/>
        <c:scaling>
          <c:orientation val="minMax"/>
        </c:scaling>
        <c:delete val="1"/>
        <c:axPos val="l"/>
        <c:numFmt formatCode="###0.0" sourceLinked="1"/>
        <c:majorTickMark val="none"/>
        <c:minorTickMark val="none"/>
        <c:tickLblPos val="none"/>
        <c:crossAx val="1920475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a:t>
            </a:r>
            <a:r>
              <a:rPr lang="en-US" baseline="0" dirty="0"/>
              <a:t> what extent </a:t>
            </a:r>
            <a:r>
              <a:rPr lang="en-US" dirty="0"/>
              <a:t>do you agree with the anti-viral effect of alcohol and tobacco?</a:t>
            </a:r>
            <a:r>
              <a:rPr lang="ka-GE" dirty="0"/>
              <a:t> </a:t>
            </a:r>
            <a:endParaRPr lang="en-US" dirty="0"/>
          </a:p>
          <a:p>
            <a:pPr algn="ctr" rtl="0">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manualLayout>
          <c:layoutTarget val="inner"/>
          <c:xMode val="edge"/>
          <c:yMode val="edge"/>
          <c:x val="0.42997698364627518"/>
          <c:y val="0.29873155438903476"/>
          <c:w val="0.57002307524059581"/>
          <c:h val="0.66098104403616265"/>
        </c:manualLayout>
      </c:layout>
      <c:barChart>
        <c:barDir val="bar"/>
        <c:grouping val="clustered"/>
        <c:varyColors val="0"/>
        <c:ser>
          <c:idx val="0"/>
          <c:order val="0"/>
          <c:tx>
            <c:strRef>
              <c:f>Sheet1!$B$1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Drinking/receiving alcohol reduces the risk of becoming infected with the virus</c:v>
                </c:pt>
                <c:pt idx="1">
                  <c:v>Tobacco consumption reduces the risk of infecting with the virus</c:v>
                </c:pt>
              </c:strCache>
            </c:strRef>
          </c:cat>
          <c:val>
            <c:numRef>
              <c:f>Sheet1!$B$2:$B$3</c:f>
              <c:numCache>
                <c:formatCode>###0.00</c:formatCode>
                <c:ptCount val="2"/>
                <c:pt idx="0">
                  <c:v>1.6105032822757113</c:v>
                </c:pt>
                <c:pt idx="1">
                  <c:v>1.3089519650655022</c:v>
                </c:pt>
              </c:numCache>
            </c:numRef>
          </c:val>
          <c:extLst>
            <c:ext xmlns:c16="http://schemas.microsoft.com/office/drawing/2014/chart" uri="{C3380CC4-5D6E-409C-BE32-E72D297353CC}">
              <c16:uniqueId val="{00000000-B083-4417-AD24-5E60D159E3A9}"/>
            </c:ext>
          </c:extLst>
        </c:ser>
        <c:dLbls>
          <c:showLegendKey val="0"/>
          <c:showVal val="0"/>
          <c:showCatName val="0"/>
          <c:showSerName val="0"/>
          <c:showPercent val="0"/>
          <c:showBubbleSize val="0"/>
        </c:dLbls>
        <c:gapWidth val="75"/>
        <c:overlap val="-25"/>
        <c:axId val="222876640"/>
        <c:axId val="222877200"/>
      </c:barChart>
      <c:catAx>
        <c:axId val="222876640"/>
        <c:scaling>
          <c:orientation val="maxMin"/>
        </c:scaling>
        <c:delete val="0"/>
        <c:axPos val="l"/>
        <c:numFmt formatCode="General" sourceLinked="0"/>
        <c:majorTickMark val="none"/>
        <c:minorTickMark val="none"/>
        <c:tickLblPos val="nextTo"/>
        <c:crossAx val="222877200"/>
        <c:crosses val="autoZero"/>
        <c:auto val="1"/>
        <c:lblAlgn val="ctr"/>
        <c:lblOffset val="100"/>
        <c:noMultiLvlLbl val="0"/>
      </c:catAx>
      <c:valAx>
        <c:axId val="222877200"/>
        <c:scaling>
          <c:orientation val="minMax"/>
        </c:scaling>
        <c:delete val="0"/>
        <c:axPos val="t"/>
        <c:numFmt formatCode="###0.00" sourceLinked="1"/>
        <c:majorTickMark val="none"/>
        <c:minorTickMark val="none"/>
        <c:tickLblPos val="none"/>
        <c:spPr>
          <a:ln w="9525">
            <a:noFill/>
          </a:ln>
        </c:spPr>
        <c:crossAx val="22287664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en-US" sz="1800" b="1" i="0" baseline="0" dirty="0">
                <a:effectLst/>
              </a:rPr>
              <a:t>Rates of unemployment growth in the population due to COVID-19</a:t>
            </a:r>
            <a:endParaRPr lang="en-US"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ka-GE" dirty="0"/>
              <a:t> </a:t>
            </a:r>
            <a:endParaRPr lang="en-US" dirty="0"/>
          </a:p>
        </c:rich>
      </c:tx>
      <c:layout>
        <c:manualLayout>
          <c:xMode val="edge"/>
          <c:yMode val="edge"/>
          <c:x val="0.19605046528274875"/>
          <c:y val="1.2962962962962963E-2"/>
        </c:manualLayout>
      </c:layout>
      <c:overlay val="0"/>
    </c:title>
    <c:autoTitleDeleted val="0"/>
    <c:plotArea>
      <c:layout>
        <c:manualLayout>
          <c:layoutTarget val="inner"/>
          <c:xMode val="edge"/>
          <c:yMode val="edge"/>
          <c:x val="1.6834426946631675E-2"/>
          <c:y val="0.13321755613881597"/>
          <c:w val="0.98316557305336838"/>
          <c:h val="0.74462088072324295"/>
        </c:manualLayout>
      </c:layout>
      <c:barChart>
        <c:barDir val="col"/>
        <c:grouping val="clustered"/>
        <c:varyColors val="0"/>
        <c:ser>
          <c:idx val="0"/>
          <c:order val="0"/>
          <c:tx>
            <c:strRef>
              <c:f>Sheet1!$A$2</c:f>
              <c:strCache>
                <c:ptCount val="1"/>
                <c:pt idx="0">
                  <c:v>Lost jobs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c:formatCode>
                <c:ptCount val="3"/>
                <c:pt idx="0">
                  <c:v>21.1</c:v>
                </c:pt>
                <c:pt idx="1">
                  <c:v>26.9</c:v>
                </c:pt>
                <c:pt idx="2">
                  <c:v>19.7</c:v>
                </c:pt>
              </c:numCache>
            </c:numRef>
          </c:val>
          <c:extLst>
            <c:ext xmlns:c16="http://schemas.microsoft.com/office/drawing/2014/chart" uri="{C3380CC4-5D6E-409C-BE32-E72D297353CC}">
              <c16:uniqueId val="{00000000-7744-46F9-B757-47A2E26EC3A3}"/>
            </c:ext>
          </c:extLst>
        </c:ser>
        <c:dLbls>
          <c:showLegendKey val="0"/>
          <c:showVal val="0"/>
          <c:showCatName val="0"/>
          <c:showSerName val="0"/>
          <c:showPercent val="0"/>
          <c:showBubbleSize val="0"/>
        </c:dLbls>
        <c:gapWidth val="75"/>
        <c:overlap val="-25"/>
        <c:axId val="194944256"/>
        <c:axId val="194944816"/>
      </c:barChart>
      <c:catAx>
        <c:axId val="194944256"/>
        <c:scaling>
          <c:orientation val="minMax"/>
        </c:scaling>
        <c:delete val="0"/>
        <c:axPos val="b"/>
        <c:numFmt formatCode="General" sourceLinked="0"/>
        <c:majorTickMark val="none"/>
        <c:minorTickMark val="none"/>
        <c:tickLblPos val="nextTo"/>
        <c:crossAx val="194944816"/>
        <c:crosses val="autoZero"/>
        <c:auto val="1"/>
        <c:lblAlgn val="ctr"/>
        <c:lblOffset val="100"/>
        <c:noMultiLvlLbl val="0"/>
      </c:catAx>
      <c:valAx>
        <c:axId val="194944816"/>
        <c:scaling>
          <c:orientation val="minMax"/>
        </c:scaling>
        <c:delete val="1"/>
        <c:axPos val="l"/>
        <c:numFmt formatCode="###0.0" sourceLinked="1"/>
        <c:majorTickMark val="none"/>
        <c:minorTickMark val="none"/>
        <c:tickLblPos val="none"/>
        <c:crossAx val="19494425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Assessing own awareness about coronavirus and its spread</a:t>
            </a:r>
          </a:p>
          <a:p>
            <a:pPr>
              <a:defRPr/>
            </a:pPr>
            <a:r>
              <a:rPr lang="ka-GE" sz="1200" b="0" dirty="0"/>
              <a:t>(</a:t>
            </a:r>
            <a:r>
              <a:rPr lang="en-US" sz="1200" b="0" dirty="0"/>
              <a:t>MEAN</a:t>
            </a:r>
            <a:r>
              <a:rPr lang="ka-GE" sz="1200" b="0" dirty="0"/>
              <a:t> </a:t>
            </a:r>
            <a:r>
              <a:rPr lang="en-US" sz="1200" b="0" dirty="0"/>
              <a:t>on a 7-point scale: 1-”very low”, 7-”very high”)</a:t>
            </a:r>
          </a:p>
        </c:rich>
      </c:tx>
      <c:overlay val="0"/>
    </c:title>
    <c:autoTitleDeleted val="0"/>
    <c:plotArea>
      <c:layout>
        <c:manualLayout>
          <c:layoutTarget val="inner"/>
          <c:xMode val="edge"/>
          <c:yMode val="edge"/>
          <c:x val="0.35016776027996577"/>
          <c:y val="0.22210644502770491"/>
          <c:w val="0.64983223972003501"/>
          <c:h val="0.67795421405657685"/>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Sheet1!$B$2:$B$3</c:f>
              <c:numCache>
                <c:formatCode>###0.00</c:formatCode>
                <c:ptCount val="2"/>
                <c:pt idx="0">
                  <c:v>5.6612244897959183</c:v>
                </c:pt>
                <c:pt idx="1">
                  <c:v>5.6602040816326529</c:v>
                </c:pt>
              </c:numCache>
            </c:numRef>
          </c:val>
          <c:extLst>
            <c:ext xmlns:c16="http://schemas.microsoft.com/office/drawing/2014/chart" uri="{C3380CC4-5D6E-409C-BE32-E72D297353CC}">
              <c16:uniqueId val="{00000000-16ED-49ED-83FD-7F04673C9F70}"/>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Sheet1!$C$2:$C$3</c:f>
              <c:numCache>
                <c:formatCode>###0.00</c:formatCode>
                <c:ptCount val="2"/>
                <c:pt idx="0">
                  <c:v>5.8584428715874619</c:v>
                </c:pt>
                <c:pt idx="1">
                  <c:v>5.8969387755102041</c:v>
                </c:pt>
              </c:numCache>
            </c:numRef>
          </c:val>
          <c:extLst>
            <c:ext xmlns:c16="http://schemas.microsoft.com/office/drawing/2014/chart" uri="{C3380CC4-5D6E-409C-BE32-E72D297353CC}">
              <c16:uniqueId val="{00000001-16ED-49ED-83FD-7F04673C9F70}"/>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Sheet1!$D$2:$D$3</c:f>
              <c:numCache>
                <c:formatCode>###0.00</c:formatCode>
                <c:ptCount val="2"/>
                <c:pt idx="0">
                  <c:v>5.8611670020120723</c:v>
                </c:pt>
                <c:pt idx="1">
                  <c:v>5.933467741935484</c:v>
                </c:pt>
              </c:numCache>
            </c:numRef>
          </c:val>
          <c:extLst>
            <c:ext xmlns:c16="http://schemas.microsoft.com/office/drawing/2014/chart" uri="{C3380CC4-5D6E-409C-BE32-E72D297353CC}">
              <c16:uniqueId val="{00000002-16ED-49ED-83FD-7F04673C9F70}"/>
            </c:ext>
          </c:extLst>
        </c:ser>
        <c:dLbls>
          <c:showLegendKey val="0"/>
          <c:showVal val="0"/>
          <c:showCatName val="0"/>
          <c:showSerName val="0"/>
          <c:showPercent val="0"/>
          <c:showBubbleSize val="0"/>
        </c:dLbls>
        <c:gapWidth val="75"/>
        <c:axId val="194948176"/>
        <c:axId val="194948736"/>
      </c:barChart>
      <c:catAx>
        <c:axId val="194948176"/>
        <c:scaling>
          <c:orientation val="maxMin"/>
        </c:scaling>
        <c:delete val="0"/>
        <c:axPos val="l"/>
        <c:numFmt formatCode="General" sourceLinked="0"/>
        <c:majorTickMark val="none"/>
        <c:minorTickMark val="none"/>
        <c:tickLblPos val="nextTo"/>
        <c:crossAx val="194948736"/>
        <c:crosses val="autoZero"/>
        <c:auto val="1"/>
        <c:lblAlgn val="ctr"/>
        <c:lblOffset val="100"/>
        <c:noMultiLvlLbl val="0"/>
      </c:catAx>
      <c:valAx>
        <c:axId val="194948736"/>
        <c:scaling>
          <c:orientation val="minMax"/>
        </c:scaling>
        <c:delete val="1"/>
        <c:axPos val="t"/>
        <c:numFmt formatCode="###0.00" sourceLinked="1"/>
        <c:majorTickMark val="none"/>
        <c:minorTickMark val="none"/>
        <c:tickLblPos val="none"/>
        <c:crossAx val="19494817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Gaps</a:t>
            </a:r>
            <a:r>
              <a:rPr lang="en-US" baseline="0" dirty="0"/>
              <a:t> in the awareness of respondents</a:t>
            </a:r>
            <a:endParaRPr lang="en-US" dirty="0"/>
          </a:p>
        </c:rich>
      </c:tx>
      <c:layout>
        <c:manualLayout>
          <c:xMode val="edge"/>
          <c:yMode val="edge"/>
          <c:x val="0.15938172043010754"/>
          <c:y val="3.3333333333333333E-2"/>
        </c:manualLayout>
      </c:layout>
      <c:overlay val="0"/>
    </c:title>
    <c:autoTitleDeleted val="0"/>
    <c:plotArea>
      <c:layout>
        <c:manualLayout>
          <c:layoutTarget val="inner"/>
          <c:xMode val="edge"/>
          <c:yMode val="edge"/>
          <c:x val="0.42534057234781136"/>
          <c:y val="0.11032414698162729"/>
          <c:w val="0.54508953517907033"/>
          <c:h val="0.82022484689413822"/>
        </c:manualLayout>
      </c:layout>
      <c:barChart>
        <c:barDir val="bar"/>
        <c:grouping val="clustered"/>
        <c:varyColors val="0"/>
        <c:ser>
          <c:idx val="0"/>
          <c:order val="0"/>
          <c:tx>
            <c:strRef>
              <c:f>Sheet3!$H$1</c:f>
              <c:strCache>
                <c:ptCount val="1"/>
                <c:pt idx="0">
                  <c:v>პირველი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Sheet3!$H$2:$H$7</c:f>
              <c:numCache>
                <c:formatCode>###0.0</c:formatCode>
                <c:ptCount val="6"/>
                <c:pt idx="0">
                  <c:v>27</c:v>
                </c:pt>
                <c:pt idx="1">
                  <c:v>41.1</c:v>
                </c:pt>
                <c:pt idx="2">
                  <c:v>15.5</c:v>
                </c:pt>
                <c:pt idx="3">
                  <c:v>75.7</c:v>
                </c:pt>
                <c:pt idx="4">
                  <c:v>59.2</c:v>
                </c:pt>
                <c:pt idx="5">
                  <c:v>55.8</c:v>
                </c:pt>
              </c:numCache>
            </c:numRef>
          </c:val>
          <c:extLst>
            <c:ext xmlns:c16="http://schemas.microsoft.com/office/drawing/2014/chart" uri="{C3380CC4-5D6E-409C-BE32-E72D297353CC}">
              <c16:uniqueId val="{00000000-3958-466A-868D-08F8DD88E086}"/>
            </c:ext>
          </c:extLst>
        </c:ser>
        <c:ser>
          <c:idx val="1"/>
          <c:order val="1"/>
          <c:tx>
            <c:strRef>
              <c:f>Sheet3!$I$1</c:f>
              <c:strCache>
                <c:ptCount val="1"/>
                <c:pt idx="0">
                  <c:v>მეორე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Sheet3!$I$2:$I$7</c:f>
              <c:numCache>
                <c:formatCode>###0.0</c:formatCode>
                <c:ptCount val="6"/>
                <c:pt idx="0">
                  <c:v>27.1</c:v>
                </c:pt>
                <c:pt idx="1">
                  <c:v>31.3</c:v>
                </c:pt>
                <c:pt idx="2">
                  <c:v>15</c:v>
                </c:pt>
                <c:pt idx="3">
                  <c:v>74.7</c:v>
                </c:pt>
                <c:pt idx="4">
                  <c:v>61.2</c:v>
                </c:pt>
                <c:pt idx="5">
                  <c:v>59.7</c:v>
                </c:pt>
              </c:numCache>
            </c:numRef>
          </c:val>
          <c:extLst>
            <c:ext xmlns:c16="http://schemas.microsoft.com/office/drawing/2014/chart" uri="{C3380CC4-5D6E-409C-BE32-E72D297353CC}">
              <c16:uniqueId val="{00000001-3958-466A-868D-08F8DD88E086}"/>
            </c:ext>
          </c:extLst>
        </c:ser>
        <c:ser>
          <c:idx val="2"/>
          <c:order val="2"/>
          <c:tx>
            <c:strRef>
              <c:f>Sheet3!$J$1</c:f>
              <c:strCache>
                <c:ptCount val="1"/>
                <c:pt idx="0">
                  <c:v>მესამე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Sheet3!$J$2:$J$7</c:f>
              <c:numCache>
                <c:formatCode>###0.0</c:formatCode>
                <c:ptCount val="6"/>
                <c:pt idx="0">
                  <c:v>28.1</c:v>
                </c:pt>
                <c:pt idx="1">
                  <c:v>30.9</c:v>
                </c:pt>
                <c:pt idx="2">
                  <c:v>15.6</c:v>
                </c:pt>
                <c:pt idx="3">
                  <c:v>73.2</c:v>
                </c:pt>
                <c:pt idx="4">
                  <c:v>61.6</c:v>
                </c:pt>
                <c:pt idx="5">
                  <c:v>59</c:v>
                </c:pt>
              </c:numCache>
            </c:numRef>
          </c:val>
          <c:extLst>
            <c:ext xmlns:c16="http://schemas.microsoft.com/office/drawing/2014/chart" uri="{C3380CC4-5D6E-409C-BE32-E72D297353CC}">
              <c16:uniqueId val="{00000002-3958-466A-868D-08F8DD88E086}"/>
            </c:ext>
          </c:extLst>
        </c:ser>
        <c:dLbls>
          <c:showLegendKey val="0"/>
          <c:showVal val="0"/>
          <c:showCatName val="0"/>
          <c:showSerName val="0"/>
          <c:showPercent val="0"/>
          <c:showBubbleSize val="0"/>
        </c:dLbls>
        <c:gapWidth val="75"/>
        <c:overlap val="-25"/>
        <c:axId val="195585664"/>
        <c:axId val="195586224"/>
      </c:barChart>
      <c:catAx>
        <c:axId val="195585664"/>
        <c:scaling>
          <c:orientation val="maxMin"/>
        </c:scaling>
        <c:delete val="0"/>
        <c:axPos val="l"/>
        <c:numFmt formatCode="General" sourceLinked="0"/>
        <c:majorTickMark val="none"/>
        <c:minorTickMark val="none"/>
        <c:tickLblPos val="nextTo"/>
        <c:txPr>
          <a:bodyPr/>
          <a:lstStyle/>
          <a:p>
            <a:pPr>
              <a:defRPr sz="1000"/>
            </a:pPr>
            <a:endParaRPr lang="en-US"/>
          </a:p>
        </c:txPr>
        <c:crossAx val="195586224"/>
        <c:crosses val="autoZero"/>
        <c:auto val="1"/>
        <c:lblAlgn val="ctr"/>
        <c:lblOffset val="100"/>
        <c:noMultiLvlLbl val="0"/>
      </c:catAx>
      <c:valAx>
        <c:axId val="195586224"/>
        <c:scaling>
          <c:orientation val="minMax"/>
        </c:scaling>
        <c:delete val="0"/>
        <c:axPos val="t"/>
        <c:numFmt formatCode="###0.0" sourceLinked="1"/>
        <c:majorTickMark val="none"/>
        <c:minorTickMark val="none"/>
        <c:tickLblPos val="none"/>
        <c:spPr>
          <a:ln w="9525">
            <a:noFill/>
          </a:ln>
        </c:spPr>
        <c:crossAx val="195585664"/>
        <c:crosses val="autoZero"/>
        <c:crossBetween val="between"/>
      </c:valAx>
    </c:plotArea>
    <c:legend>
      <c:legendPos val="b"/>
      <c:overlay val="0"/>
    </c:legend>
    <c:plotVisOnly val="1"/>
    <c:dispBlanksAs val="gap"/>
    <c:showDLblsOverMax val="0"/>
  </c:chart>
  <c:txPr>
    <a:bodyPr/>
    <a:lstStyle/>
    <a:p>
      <a:pPr>
        <a:defRPr sz="12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Which of the below</a:t>
            </a:r>
            <a:r>
              <a:rPr lang="en-US" sz="1400" baseline="0" dirty="0"/>
              <a:t> </a:t>
            </a:r>
            <a:r>
              <a:rPr lang="en-US" sz="1400" dirty="0"/>
              <a:t>do you do to avoid/prevent the spread </a:t>
            </a:r>
            <a:r>
              <a:rPr lang="en-US" sz="1400"/>
              <a:t>of the </a:t>
            </a:r>
            <a:r>
              <a:rPr lang="en-US" sz="1400" dirty="0"/>
              <a:t>new coronavirus infection?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Sheet1!$B$2:$B$12</c:f>
              <c:numCache>
                <c:formatCode>###0.0</c:formatCode>
                <c:ptCount val="11"/>
                <c:pt idx="0">
                  <c:v>94.5</c:v>
                </c:pt>
                <c:pt idx="1">
                  <c:v>92.8</c:v>
                </c:pt>
                <c:pt idx="2">
                  <c:v>95</c:v>
                </c:pt>
                <c:pt idx="3">
                  <c:v>86.6</c:v>
                </c:pt>
                <c:pt idx="4">
                  <c:v>91.6</c:v>
                </c:pt>
                <c:pt idx="5">
                  <c:v>12</c:v>
                </c:pt>
                <c:pt idx="6">
                  <c:v>91.1</c:v>
                </c:pt>
                <c:pt idx="7">
                  <c:v>85.1</c:v>
                </c:pt>
                <c:pt idx="8">
                  <c:v>79.2</c:v>
                </c:pt>
                <c:pt idx="9">
                  <c:v>11.4</c:v>
                </c:pt>
                <c:pt idx="10">
                  <c:v>94.5</c:v>
                </c:pt>
              </c:numCache>
            </c:numRef>
          </c:val>
          <c:extLst>
            <c:ext xmlns:c16="http://schemas.microsoft.com/office/drawing/2014/chart" uri="{C3380CC4-5D6E-409C-BE32-E72D297353CC}">
              <c16:uniqueId val="{00000000-4F41-4590-8609-D710850D9103}"/>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Sheet1!$C$2:$C$12</c:f>
              <c:numCache>
                <c:formatCode>###0.0</c:formatCode>
                <c:ptCount val="11"/>
                <c:pt idx="0">
                  <c:v>95</c:v>
                </c:pt>
                <c:pt idx="1">
                  <c:v>91.7</c:v>
                </c:pt>
                <c:pt idx="2">
                  <c:v>96.5</c:v>
                </c:pt>
                <c:pt idx="3">
                  <c:v>87</c:v>
                </c:pt>
                <c:pt idx="4">
                  <c:v>96.6</c:v>
                </c:pt>
                <c:pt idx="5">
                  <c:v>11.1</c:v>
                </c:pt>
                <c:pt idx="6">
                  <c:v>94.5</c:v>
                </c:pt>
                <c:pt idx="7">
                  <c:v>81.900000000000006</c:v>
                </c:pt>
                <c:pt idx="8">
                  <c:v>79.099999999999994</c:v>
                </c:pt>
                <c:pt idx="9">
                  <c:v>11.3</c:v>
                </c:pt>
                <c:pt idx="10">
                  <c:v>96.7</c:v>
                </c:pt>
              </c:numCache>
            </c:numRef>
          </c:val>
          <c:extLst>
            <c:ext xmlns:c16="http://schemas.microsoft.com/office/drawing/2014/chart" uri="{C3380CC4-5D6E-409C-BE32-E72D297353CC}">
              <c16:uniqueId val="{00000001-4F41-4590-8609-D710850D9103}"/>
            </c:ext>
          </c:extLst>
        </c:ser>
        <c:ser>
          <c:idx val="2"/>
          <c:order val="2"/>
          <c:tx>
            <c:strRef>
              <c:f>Sheet1!$D$1</c:f>
              <c:strCache>
                <c:ptCount val="1"/>
                <c:pt idx="0">
                  <c:v>Third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Sheet1!$D$2:$D$12</c:f>
              <c:numCache>
                <c:formatCode>###0.0</c:formatCode>
                <c:ptCount val="11"/>
                <c:pt idx="0">
                  <c:v>93.9</c:v>
                </c:pt>
                <c:pt idx="1">
                  <c:v>84.2</c:v>
                </c:pt>
                <c:pt idx="2">
                  <c:v>96.1</c:v>
                </c:pt>
                <c:pt idx="3">
                  <c:v>86.4</c:v>
                </c:pt>
                <c:pt idx="4">
                  <c:v>96.8</c:v>
                </c:pt>
                <c:pt idx="5">
                  <c:v>9.3000000000000007</c:v>
                </c:pt>
                <c:pt idx="6">
                  <c:v>93.7</c:v>
                </c:pt>
                <c:pt idx="7">
                  <c:v>78.099999999999994</c:v>
                </c:pt>
                <c:pt idx="8">
                  <c:v>74.5</c:v>
                </c:pt>
                <c:pt idx="9">
                  <c:v>7.3</c:v>
                </c:pt>
                <c:pt idx="10">
                  <c:v>94.7</c:v>
                </c:pt>
              </c:numCache>
            </c:numRef>
          </c:val>
          <c:extLst>
            <c:ext xmlns:c16="http://schemas.microsoft.com/office/drawing/2014/chart" uri="{C3380CC4-5D6E-409C-BE32-E72D297353CC}">
              <c16:uniqueId val="{00000002-4F41-4590-8609-D710850D9103}"/>
            </c:ext>
          </c:extLst>
        </c:ser>
        <c:dLbls>
          <c:showLegendKey val="0"/>
          <c:showVal val="0"/>
          <c:showCatName val="0"/>
          <c:showSerName val="0"/>
          <c:showPercent val="0"/>
          <c:showBubbleSize val="0"/>
        </c:dLbls>
        <c:gapWidth val="75"/>
        <c:overlap val="-25"/>
        <c:axId val="195589584"/>
        <c:axId val="195590144"/>
      </c:barChart>
      <c:catAx>
        <c:axId val="195589584"/>
        <c:scaling>
          <c:orientation val="maxMin"/>
        </c:scaling>
        <c:delete val="0"/>
        <c:axPos val="l"/>
        <c:numFmt formatCode="General" sourceLinked="0"/>
        <c:majorTickMark val="none"/>
        <c:minorTickMark val="none"/>
        <c:tickLblPos val="nextTo"/>
        <c:txPr>
          <a:bodyPr/>
          <a:lstStyle/>
          <a:p>
            <a:pPr>
              <a:defRPr sz="900"/>
            </a:pPr>
            <a:endParaRPr lang="en-US"/>
          </a:p>
        </c:txPr>
        <c:crossAx val="195590144"/>
        <c:crosses val="autoZero"/>
        <c:auto val="1"/>
        <c:lblAlgn val="ctr"/>
        <c:lblOffset val="100"/>
        <c:noMultiLvlLbl val="0"/>
      </c:catAx>
      <c:valAx>
        <c:axId val="195590144"/>
        <c:scaling>
          <c:orientation val="minMax"/>
          <c:max val="100"/>
          <c:min val="0"/>
        </c:scaling>
        <c:delete val="0"/>
        <c:axPos val="t"/>
        <c:numFmt formatCode="###0.0" sourceLinked="1"/>
        <c:majorTickMark val="none"/>
        <c:minorTickMark val="none"/>
        <c:tickLblPos val="none"/>
        <c:spPr>
          <a:ln w="9525">
            <a:noFill/>
          </a:ln>
        </c:spPr>
        <c:crossAx val="1955895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Behavior of family members</a:t>
            </a:r>
            <a:endParaRPr lang="ka-GE" dirty="0"/>
          </a:p>
          <a:p>
            <a:pPr>
              <a:defRPr/>
            </a:pPr>
            <a:r>
              <a:rPr lang="en-US" sz="1100" b="0" dirty="0"/>
              <a:t>Mean on</a:t>
            </a:r>
            <a:r>
              <a:rPr lang="en-US" sz="1100" b="0" baseline="0" dirty="0"/>
              <a:t> a 7-point scale: 1-”I totally disagree”, 7-”I totally agree”</a:t>
            </a:r>
            <a:r>
              <a:rPr lang="en-GB" b="0" dirty="0"/>
              <a:t> </a:t>
            </a:r>
            <a:r>
              <a:rPr lang="en-US" b="0" dirty="0"/>
              <a:t> </a:t>
            </a:r>
          </a:p>
        </c:rich>
      </c:tx>
      <c:layout>
        <c:manualLayout>
          <c:xMode val="edge"/>
          <c:yMode val="edge"/>
          <c:x val="0.14217718383793582"/>
          <c:y val="5.5555555555555558E-3"/>
        </c:manualLayout>
      </c:layout>
      <c:overlay val="0"/>
    </c:title>
    <c:autoTitleDeleted val="0"/>
    <c:plotArea>
      <c:layout>
        <c:manualLayout>
          <c:layoutTarget val="inner"/>
          <c:xMode val="edge"/>
          <c:yMode val="edge"/>
          <c:x val="0.39821681918138635"/>
          <c:y val="7.5009332166812479E-2"/>
          <c:w val="0.60178318081861371"/>
          <c:h val="0.8510666375036456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Sheet1!$B$2:$B$3</c:f>
              <c:numCache>
                <c:formatCode>General</c:formatCode>
                <c:ptCount val="2"/>
                <c:pt idx="0">
                  <c:v>6.34</c:v>
                </c:pt>
                <c:pt idx="1">
                  <c:v>6.54</c:v>
                </c:pt>
              </c:numCache>
            </c:numRef>
          </c:val>
          <c:extLst>
            <c:ext xmlns:c16="http://schemas.microsoft.com/office/drawing/2014/chart" uri="{C3380CC4-5D6E-409C-BE32-E72D297353CC}">
              <c16:uniqueId val="{00000000-3513-49CF-B91B-374C673EBD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Sheet1!$C$2:$C$3</c:f>
              <c:numCache>
                <c:formatCode>General</c:formatCode>
                <c:ptCount val="2"/>
                <c:pt idx="0">
                  <c:v>6.59</c:v>
                </c:pt>
                <c:pt idx="1">
                  <c:v>6.61</c:v>
                </c:pt>
              </c:numCache>
            </c:numRef>
          </c:val>
          <c:extLst>
            <c:ext xmlns:c16="http://schemas.microsoft.com/office/drawing/2014/chart" uri="{C3380CC4-5D6E-409C-BE32-E72D297353CC}">
              <c16:uniqueId val="{00000001-3513-49CF-B91B-374C673EBD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Sheet1!$D$2:$D$3</c:f>
              <c:numCache>
                <c:formatCode>General</c:formatCode>
                <c:ptCount val="2"/>
                <c:pt idx="0">
                  <c:v>6.49</c:v>
                </c:pt>
                <c:pt idx="1">
                  <c:v>6.46</c:v>
                </c:pt>
              </c:numCache>
            </c:numRef>
          </c:val>
          <c:extLst>
            <c:ext xmlns:c16="http://schemas.microsoft.com/office/drawing/2014/chart" uri="{C3380CC4-5D6E-409C-BE32-E72D297353CC}">
              <c16:uniqueId val="{00000002-3513-49CF-B91B-374C673EBD3A}"/>
            </c:ext>
          </c:extLst>
        </c:ser>
        <c:dLbls>
          <c:showLegendKey val="0"/>
          <c:showVal val="0"/>
          <c:showCatName val="0"/>
          <c:showSerName val="0"/>
          <c:showPercent val="0"/>
          <c:showBubbleSize val="0"/>
        </c:dLbls>
        <c:gapWidth val="75"/>
        <c:overlap val="-25"/>
        <c:axId val="196257936"/>
        <c:axId val="196258496"/>
      </c:barChart>
      <c:catAx>
        <c:axId val="196257936"/>
        <c:scaling>
          <c:orientation val="maxMin"/>
        </c:scaling>
        <c:delete val="0"/>
        <c:axPos val="l"/>
        <c:numFmt formatCode="General" sourceLinked="0"/>
        <c:majorTickMark val="none"/>
        <c:minorTickMark val="none"/>
        <c:tickLblPos val="nextTo"/>
        <c:crossAx val="196258496"/>
        <c:crosses val="autoZero"/>
        <c:auto val="1"/>
        <c:lblAlgn val="ctr"/>
        <c:lblOffset val="100"/>
        <c:noMultiLvlLbl val="0"/>
      </c:catAx>
      <c:valAx>
        <c:axId val="196258496"/>
        <c:scaling>
          <c:orientation val="minMax"/>
        </c:scaling>
        <c:delete val="0"/>
        <c:axPos val="t"/>
        <c:numFmt formatCode="General" sourceLinked="1"/>
        <c:majorTickMark val="none"/>
        <c:minorTickMark val="none"/>
        <c:tickLblPos val="none"/>
        <c:spPr>
          <a:ln w="9525">
            <a:noFill/>
          </a:ln>
        </c:spPr>
        <c:crossAx val="19625793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will you follow the appropriate measures in case </a:t>
            </a:r>
            <a:r>
              <a:rPr lang="en-US"/>
              <a:t>of lifting restrictions</a:t>
            </a:r>
            <a:r>
              <a:rPr lang="ka-GE" dirty="0"/>
              <a:t>?</a:t>
            </a:r>
            <a:endParaRPr lang="en-US" dirty="0"/>
          </a:p>
          <a:p>
            <a:pPr>
              <a:defRPr/>
            </a:pPr>
            <a:r>
              <a:rPr lang="ka-GE" sz="1200" b="0" dirty="0"/>
              <a:t>(</a:t>
            </a:r>
            <a:r>
              <a:rPr lang="en-US" sz="1200" b="0" dirty="0"/>
              <a:t>MEAN</a:t>
            </a:r>
            <a:r>
              <a:rPr lang="ka-GE" sz="1200" b="0" dirty="0"/>
              <a:t> </a:t>
            </a:r>
            <a:r>
              <a:rPr lang="en-US" sz="1200" b="0" dirty="0"/>
              <a:t>on a 7-point scale:</a:t>
            </a:r>
            <a:r>
              <a:rPr lang="en-US" sz="1200" b="0" baseline="0" dirty="0"/>
              <a:t> 1-”I will not follow at all”, 7-”I will follow exactly”</a:t>
            </a:r>
            <a:r>
              <a:rPr lang="ka-GE" sz="1200" b="0" baseline="0" dirty="0"/>
              <a:t>)</a:t>
            </a:r>
            <a:endParaRPr lang="en-US" sz="1200" b="0" dirty="0"/>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Sheet1!$B$2:$B$7</c:f>
              <c:numCache>
                <c:formatCode>###0.00</c:formatCode>
                <c:ptCount val="6"/>
                <c:pt idx="0">
                  <c:v>6.5010101010101007</c:v>
                </c:pt>
                <c:pt idx="1">
                  <c:v>6.6931589537223344</c:v>
                </c:pt>
                <c:pt idx="2">
                  <c:v>6.4644308943089435</c:v>
                </c:pt>
                <c:pt idx="3">
                  <c:v>6.3326592517694644</c:v>
                </c:pt>
                <c:pt idx="4">
                  <c:v>6.6680080482897388</c:v>
                </c:pt>
                <c:pt idx="5">
                  <c:v>6.4342507645259941</c:v>
                </c:pt>
              </c:numCache>
            </c:numRef>
          </c:val>
          <c:extLst>
            <c:ext xmlns:c16="http://schemas.microsoft.com/office/drawing/2014/chart" uri="{C3380CC4-5D6E-409C-BE32-E72D297353CC}">
              <c16:uniqueId val="{00000000-9D43-4870-8E06-40D9B8238EDA}"/>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Sheet1!$C$2:$C$7</c:f>
              <c:numCache>
                <c:formatCode>###0.00</c:formatCode>
                <c:ptCount val="6"/>
                <c:pt idx="0">
                  <c:v>6.2215508559919437</c:v>
                </c:pt>
                <c:pt idx="1">
                  <c:v>6.5955955955955954</c:v>
                </c:pt>
                <c:pt idx="2">
                  <c:v>6.1163967611336032</c:v>
                </c:pt>
                <c:pt idx="3">
                  <c:v>5.8990918264379415</c:v>
                </c:pt>
                <c:pt idx="4">
                  <c:v>6.591182364729459</c:v>
                </c:pt>
                <c:pt idx="5">
                  <c:v>6.081818181818182</c:v>
                </c:pt>
              </c:numCache>
            </c:numRef>
          </c:val>
          <c:extLst>
            <c:ext xmlns:c16="http://schemas.microsoft.com/office/drawing/2014/chart" uri="{C3380CC4-5D6E-409C-BE32-E72D297353CC}">
              <c16:uniqueId val="{00000001-9D43-4870-8E06-40D9B8238EDA}"/>
            </c:ext>
          </c:extLst>
        </c:ser>
        <c:dLbls>
          <c:showLegendKey val="0"/>
          <c:showVal val="0"/>
          <c:showCatName val="0"/>
          <c:showSerName val="0"/>
          <c:showPercent val="0"/>
          <c:showBubbleSize val="0"/>
        </c:dLbls>
        <c:gapWidth val="75"/>
        <c:overlap val="-25"/>
        <c:axId val="196261296"/>
        <c:axId val="196261856"/>
      </c:barChart>
      <c:catAx>
        <c:axId val="196261296"/>
        <c:scaling>
          <c:orientation val="maxMin"/>
        </c:scaling>
        <c:delete val="0"/>
        <c:axPos val="l"/>
        <c:numFmt formatCode="General" sourceLinked="0"/>
        <c:majorTickMark val="none"/>
        <c:minorTickMark val="none"/>
        <c:tickLblPos val="nextTo"/>
        <c:txPr>
          <a:bodyPr/>
          <a:lstStyle/>
          <a:p>
            <a:pPr>
              <a:defRPr sz="1000"/>
            </a:pPr>
            <a:endParaRPr lang="en-US"/>
          </a:p>
        </c:txPr>
        <c:crossAx val="196261856"/>
        <c:crosses val="autoZero"/>
        <c:auto val="1"/>
        <c:lblAlgn val="ctr"/>
        <c:lblOffset val="100"/>
        <c:noMultiLvlLbl val="0"/>
      </c:catAx>
      <c:valAx>
        <c:axId val="196261856"/>
        <c:scaling>
          <c:orientation val="minMax"/>
        </c:scaling>
        <c:delete val="0"/>
        <c:axPos val="t"/>
        <c:numFmt formatCode="###0.00" sourceLinked="1"/>
        <c:majorTickMark val="none"/>
        <c:minorTickMark val="none"/>
        <c:tickLblPos val="none"/>
        <c:spPr>
          <a:ln w="9525">
            <a:noFill/>
          </a:ln>
        </c:spPr>
        <c:crossAx val="19626129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16-Jun-20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dirty="0"/>
          </a:p>
        </p:txBody>
      </p:sp>
    </p:spTree>
    <p:extLst>
      <p:ext uri="{BB962C8B-B14F-4D97-AF65-F5344CB8AC3E}">
        <p14:creationId xmlns:p14="http://schemas.microsoft.com/office/powerpoint/2010/main" val="407930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E" dirty="0"/>
          </a:p>
        </p:txBody>
      </p:sp>
      <p:sp>
        <p:nvSpPr>
          <p:cNvPr id="4" name="Slide Number Placeholder 3"/>
          <p:cNvSpPr>
            <a:spLocks noGrp="1"/>
          </p:cNvSpPr>
          <p:nvPr>
            <p:ph type="sldNum" sz="quarter" idx="5"/>
          </p:nvPr>
        </p:nvSpPr>
        <p:spPr/>
        <p:txBody>
          <a:bodyPr/>
          <a:lstStyle/>
          <a:p>
            <a:fld id="{36AC05A8-8A3C-45F9-B52A-23C3806A9C6F}" type="slidenum">
              <a:rPr lang="en-US" smtClean="0"/>
              <a:pPr/>
              <a:t>1</a:t>
            </a:fld>
            <a:endParaRPr lang="en-US" dirty="0"/>
          </a:p>
        </p:txBody>
      </p:sp>
    </p:spTree>
    <p:extLst>
      <p:ext uri="{BB962C8B-B14F-4D97-AF65-F5344CB8AC3E}">
        <p14:creationId xmlns:p14="http://schemas.microsoft.com/office/powerpoint/2010/main" val="28819140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18</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dirty="0"/>
          </a:p>
        </p:txBody>
      </p:sp>
    </p:spTree>
    <p:extLst>
      <p:ext uri="{BB962C8B-B14F-4D97-AF65-F5344CB8AC3E}">
        <p14:creationId xmlns:p14="http://schemas.microsoft.com/office/powerpoint/2010/main" val="4039805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12</a:t>
            </a:fld>
            <a:endParaRPr lang="en-US" dirty="0"/>
          </a:p>
        </p:txBody>
      </p:sp>
    </p:spTree>
    <p:extLst>
      <p:ext uri="{BB962C8B-B14F-4D97-AF65-F5344CB8AC3E}">
        <p14:creationId xmlns:p14="http://schemas.microsoft.com/office/powerpoint/2010/main" val="1286537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#16</a:t>
            </a:r>
            <a:r>
              <a:rPr lang="en-US" sz="1200" b="1" kern="1200" dirty="0">
                <a:solidFill>
                  <a:schemeClr val="tx1"/>
                </a:solidFill>
                <a:latin typeface="+mn-lt"/>
                <a:ea typeface="+mn-ea"/>
                <a:cs typeface="+mn-cs"/>
              </a:rPr>
              <a:t> yvelas calcalke mivuwero</a:t>
            </a:r>
            <a:r>
              <a:rPr lang="en-US" sz="1200" b="1" kern="1200" baseline="0" dirty="0">
                <a:solidFill>
                  <a:schemeClr val="tx1"/>
                </a:solidFill>
                <a:latin typeface="+mn-lt"/>
                <a:ea typeface="+mn-ea"/>
                <a:cs typeface="+mn-cs"/>
              </a:rPr>
              <a:t> skalebi</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dirty="0"/>
          </a:p>
        </p:txBody>
      </p:sp>
    </p:spTree>
    <p:extLst>
      <p:ext uri="{BB962C8B-B14F-4D97-AF65-F5344CB8AC3E}">
        <p14:creationId xmlns:p14="http://schemas.microsoft.com/office/powerpoint/2010/main" val="261019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dirty="0"/>
          </a:p>
        </p:txBody>
      </p:sp>
    </p:spTree>
    <p:extLst>
      <p:ext uri="{BB962C8B-B14F-4D97-AF65-F5344CB8AC3E}">
        <p14:creationId xmlns:p14="http://schemas.microsoft.com/office/powerpoint/2010/main" val="3871590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dirty="0"/>
          </a:p>
        </p:txBody>
      </p:sp>
    </p:spTree>
    <p:extLst>
      <p:ext uri="{BB962C8B-B14F-4D97-AF65-F5344CB8AC3E}">
        <p14:creationId xmlns:p14="http://schemas.microsoft.com/office/powerpoint/2010/main" val="1873869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dirty="0"/>
          </a:p>
        </p:txBody>
      </p:sp>
    </p:spTree>
    <p:extLst>
      <p:ext uri="{BB962C8B-B14F-4D97-AF65-F5344CB8AC3E}">
        <p14:creationId xmlns:p14="http://schemas.microsoft.com/office/powerpoint/2010/main" val="374673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17</a:t>
            </a:fld>
            <a:endParaRPr lang="en-US" dirty="0"/>
          </a:p>
        </p:txBody>
      </p:sp>
    </p:spTree>
    <p:extLst>
      <p:ext uri="{BB962C8B-B14F-4D97-AF65-F5344CB8AC3E}">
        <p14:creationId xmlns:p14="http://schemas.microsoft.com/office/powerpoint/2010/main" val="2764706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19</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dirty="0"/>
          </a:p>
        </p:txBody>
      </p:sp>
    </p:spTree>
    <p:extLst>
      <p:ext uri="{BB962C8B-B14F-4D97-AF65-F5344CB8AC3E}">
        <p14:creationId xmlns:p14="http://schemas.microsoft.com/office/powerpoint/2010/main" val="1831241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20</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dirty="0"/>
          </a:p>
        </p:txBody>
      </p:sp>
    </p:spTree>
    <p:extLst>
      <p:ext uri="{BB962C8B-B14F-4D97-AF65-F5344CB8AC3E}">
        <p14:creationId xmlns:p14="http://schemas.microsoft.com/office/powerpoint/2010/main" val="3401859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20</a:t>
            </a:fld>
            <a:endParaRPr lang="en-US" dirty="0"/>
          </a:p>
        </p:txBody>
      </p:sp>
    </p:spTree>
    <p:extLst>
      <p:ext uri="{BB962C8B-B14F-4D97-AF65-F5344CB8AC3E}">
        <p14:creationId xmlns:p14="http://schemas.microsoft.com/office/powerpoint/2010/main" val="204572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N1</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a:t>
            </a:fld>
            <a:endParaRPr lang="en-US" dirty="0"/>
          </a:p>
        </p:txBody>
      </p:sp>
    </p:spTree>
    <p:extLst>
      <p:ext uri="{BB962C8B-B14F-4D97-AF65-F5344CB8AC3E}">
        <p14:creationId xmlns:p14="http://schemas.microsoft.com/office/powerpoint/2010/main" val="2640931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#21</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dirty="0"/>
          </a:p>
        </p:txBody>
      </p:sp>
    </p:spTree>
    <p:extLst>
      <p:ext uri="{BB962C8B-B14F-4D97-AF65-F5344CB8AC3E}">
        <p14:creationId xmlns:p14="http://schemas.microsoft.com/office/powerpoint/2010/main" val="4099867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#22</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dirty="0"/>
          </a:p>
        </p:txBody>
      </p:sp>
    </p:spTree>
    <p:extLst>
      <p:ext uri="{BB962C8B-B14F-4D97-AF65-F5344CB8AC3E}">
        <p14:creationId xmlns:p14="http://schemas.microsoft.com/office/powerpoint/2010/main" val="1567692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dirty="0"/>
          </a:p>
        </p:txBody>
      </p:sp>
    </p:spTree>
    <p:extLst>
      <p:ext uri="{BB962C8B-B14F-4D97-AF65-F5344CB8AC3E}">
        <p14:creationId xmlns:p14="http://schemas.microsoft.com/office/powerpoint/2010/main" val="77772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#23</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24</a:t>
            </a:fld>
            <a:endParaRPr lang="en-US" dirty="0"/>
          </a:p>
        </p:txBody>
      </p:sp>
    </p:spTree>
    <p:extLst>
      <p:ext uri="{BB962C8B-B14F-4D97-AF65-F5344CB8AC3E}">
        <p14:creationId xmlns:p14="http://schemas.microsoft.com/office/powerpoint/2010/main" val="5366696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25</a:t>
            </a:fld>
            <a:endParaRPr lang="en-US" dirty="0"/>
          </a:p>
        </p:txBody>
      </p:sp>
    </p:spTree>
    <p:extLst>
      <p:ext uri="{BB962C8B-B14F-4D97-AF65-F5344CB8AC3E}">
        <p14:creationId xmlns:p14="http://schemas.microsoft.com/office/powerpoint/2010/main" val="1411226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26</a:t>
            </a:fld>
            <a:endParaRPr lang="en-US" dirty="0"/>
          </a:p>
        </p:txBody>
      </p:sp>
    </p:spTree>
    <p:extLst>
      <p:ext uri="{BB962C8B-B14F-4D97-AF65-F5344CB8AC3E}">
        <p14:creationId xmlns:p14="http://schemas.microsoft.com/office/powerpoint/2010/main" val="24831339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6</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27</a:t>
            </a:fld>
            <a:endParaRPr lang="en-US" dirty="0"/>
          </a:p>
        </p:txBody>
      </p:sp>
    </p:spTree>
    <p:extLst>
      <p:ext uri="{BB962C8B-B14F-4D97-AF65-F5344CB8AC3E}">
        <p14:creationId xmlns:p14="http://schemas.microsoft.com/office/powerpoint/2010/main" val="2046172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7</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28</a:t>
            </a:fld>
            <a:endParaRPr lang="en-US" dirty="0"/>
          </a:p>
        </p:txBody>
      </p:sp>
    </p:spTree>
    <p:extLst>
      <p:ext uri="{BB962C8B-B14F-4D97-AF65-F5344CB8AC3E}">
        <p14:creationId xmlns:p14="http://schemas.microsoft.com/office/powerpoint/2010/main" val="4066390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29</a:t>
            </a:fld>
            <a:endParaRPr lang="en-US" dirty="0"/>
          </a:p>
        </p:txBody>
      </p:sp>
    </p:spTree>
    <p:extLst>
      <p:ext uri="{BB962C8B-B14F-4D97-AF65-F5344CB8AC3E}">
        <p14:creationId xmlns:p14="http://schemas.microsoft.com/office/powerpoint/2010/main" val="591039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30</a:t>
            </a:fld>
            <a:endParaRPr lang="en-US" dirty="0"/>
          </a:p>
        </p:txBody>
      </p:sp>
    </p:spTree>
    <p:extLst>
      <p:ext uri="{BB962C8B-B14F-4D97-AF65-F5344CB8AC3E}">
        <p14:creationId xmlns:p14="http://schemas.microsoft.com/office/powerpoint/2010/main" val="4039685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dirty="0"/>
          </a:p>
        </p:txBody>
      </p:sp>
    </p:spTree>
    <p:extLst>
      <p:ext uri="{BB962C8B-B14F-4D97-AF65-F5344CB8AC3E}">
        <p14:creationId xmlns:p14="http://schemas.microsoft.com/office/powerpoint/2010/main" val="4797000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31</a:t>
            </a:fld>
            <a:endParaRPr lang="en-US" dirty="0"/>
          </a:p>
        </p:txBody>
      </p:sp>
    </p:spTree>
    <p:extLst>
      <p:ext uri="{BB962C8B-B14F-4D97-AF65-F5344CB8AC3E}">
        <p14:creationId xmlns:p14="http://schemas.microsoft.com/office/powerpoint/2010/main" val="32501235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32</a:t>
            </a:fld>
            <a:endParaRPr lang="en-US" dirty="0"/>
          </a:p>
        </p:txBody>
      </p:sp>
    </p:spTree>
    <p:extLst>
      <p:ext uri="{BB962C8B-B14F-4D97-AF65-F5344CB8AC3E}">
        <p14:creationId xmlns:p14="http://schemas.microsoft.com/office/powerpoint/2010/main" val="35980184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33</a:t>
            </a:fld>
            <a:endParaRPr lang="en-US" dirty="0"/>
          </a:p>
        </p:txBody>
      </p:sp>
    </p:spTree>
    <p:extLst>
      <p:ext uri="{BB962C8B-B14F-4D97-AF65-F5344CB8AC3E}">
        <p14:creationId xmlns:p14="http://schemas.microsoft.com/office/powerpoint/2010/main" val="29685405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29</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34</a:t>
            </a:fld>
            <a:endParaRPr lang="en-US" dirty="0"/>
          </a:p>
        </p:txBody>
      </p:sp>
    </p:spTree>
    <p:extLst>
      <p:ext uri="{BB962C8B-B14F-4D97-AF65-F5344CB8AC3E}">
        <p14:creationId xmlns:p14="http://schemas.microsoft.com/office/powerpoint/2010/main" val="24325746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30</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35</a:t>
            </a:fld>
            <a:endParaRPr lang="en-US" dirty="0"/>
          </a:p>
        </p:txBody>
      </p:sp>
    </p:spTree>
    <p:extLst>
      <p:ext uri="{BB962C8B-B14F-4D97-AF65-F5344CB8AC3E}">
        <p14:creationId xmlns:p14="http://schemas.microsoft.com/office/powerpoint/2010/main" val="9515554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31</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36</a:t>
            </a:fld>
            <a:endParaRPr lang="en-US" dirty="0"/>
          </a:p>
        </p:txBody>
      </p:sp>
    </p:spTree>
    <p:extLst>
      <p:ext uri="{BB962C8B-B14F-4D97-AF65-F5344CB8AC3E}">
        <p14:creationId xmlns:p14="http://schemas.microsoft.com/office/powerpoint/2010/main" val="3690025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32</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37</a:t>
            </a:fld>
            <a:endParaRPr lang="en-US" dirty="0"/>
          </a:p>
        </p:txBody>
      </p:sp>
    </p:spTree>
    <p:extLst>
      <p:ext uri="{BB962C8B-B14F-4D97-AF65-F5344CB8AC3E}">
        <p14:creationId xmlns:p14="http://schemas.microsoft.com/office/powerpoint/2010/main" val="41510962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33</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38</a:t>
            </a:fld>
            <a:endParaRPr lang="en-US" dirty="0"/>
          </a:p>
        </p:txBody>
      </p:sp>
    </p:spTree>
    <p:extLst>
      <p:ext uri="{BB962C8B-B14F-4D97-AF65-F5344CB8AC3E}">
        <p14:creationId xmlns:p14="http://schemas.microsoft.com/office/powerpoint/2010/main" val="26687807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34</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39</a:t>
            </a:fld>
            <a:endParaRPr lang="en-US" dirty="0"/>
          </a:p>
        </p:txBody>
      </p:sp>
    </p:spTree>
    <p:extLst>
      <p:ext uri="{BB962C8B-B14F-4D97-AF65-F5344CB8AC3E}">
        <p14:creationId xmlns:p14="http://schemas.microsoft.com/office/powerpoint/2010/main" val="2579046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5</a:t>
            </a:fld>
            <a:endParaRPr lang="en-US" dirty="0"/>
          </a:p>
        </p:txBody>
      </p:sp>
    </p:spTree>
    <p:extLst>
      <p:ext uri="{BB962C8B-B14F-4D97-AF65-F5344CB8AC3E}">
        <p14:creationId xmlns:p14="http://schemas.microsoft.com/office/powerpoint/2010/main" val="4203654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dirty="0"/>
          </a:p>
        </p:txBody>
      </p:sp>
    </p:spTree>
    <p:extLst>
      <p:ext uri="{BB962C8B-B14F-4D97-AF65-F5344CB8AC3E}">
        <p14:creationId xmlns:p14="http://schemas.microsoft.com/office/powerpoint/2010/main" val="1450723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7</a:t>
            </a:fld>
            <a:endParaRPr lang="en-US" dirty="0"/>
          </a:p>
        </p:txBody>
      </p:sp>
    </p:spTree>
    <p:extLst>
      <p:ext uri="{BB962C8B-B14F-4D97-AF65-F5344CB8AC3E}">
        <p14:creationId xmlns:p14="http://schemas.microsoft.com/office/powerpoint/2010/main" val="3984791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dirty="0"/>
          </a:p>
        </p:txBody>
      </p:sp>
    </p:spTree>
    <p:extLst>
      <p:ext uri="{BB962C8B-B14F-4D97-AF65-F5344CB8AC3E}">
        <p14:creationId xmlns:p14="http://schemas.microsoft.com/office/powerpoint/2010/main" val="1177277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#14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9</a:t>
            </a:fld>
            <a:endParaRPr lang="en-US" dirty="0"/>
          </a:p>
        </p:txBody>
      </p:sp>
    </p:spTree>
    <p:extLst>
      <p:ext uri="{BB962C8B-B14F-4D97-AF65-F5344CB8AC3E}">
        <p14:creationId xmlns:p14="http://schemas.microsoft.com/office/powerpoint/2010/main" val="4031445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 15</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dirty="0"/>
          </a:p>
        </p:txBody>
      </p:sp>
    </p:spTree>
    <p:extLst>
      <p:ext uri="{BB962C8B-B14F-4D97-AF65-F5344CB8AC3E}">
        <p14:creationId xmlns:p14="http://schemas.microsoft.com/office/powerpoint/2010/main" val="3808972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16-Jun-20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16-Jun-20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2457450"/>
          </a:xfrm>
        </p:spPr>
        <p:txBody>
          <a:bodyPr>
            <a:noAutofit/>
          </a:bodyPr>
          <a:lstStyle/>
          <a:p>
            <a:r>
              <a:rPr lang="en-US" sz="2800" b="1" dirty="0"/>
              <a:t>Monitoring population awareness, risk perception, preventive behavior and public confidence at the background of the coronavirus pandemic in Georgia</a:t>
            </a:r>
            <a:br>
              <a:rPr lang="ka-GE" sz="2800" b="1" dirty="0"/>
            </a:br>
            <a:r>
              <a:rPr lang="ka-GE" sz="1600" b="1" dirty="0">
                <a:solidFill>
                  <a:schemeClr val="tx2"/>
                </a:solidFill>
              </a:rPr>
              <a:t>(</a:t>
            </a:r>
            <a:r>
              <a:rPr lang="en-US" sz="1600" b="1" dirty="0">
                <a:solidFill>
                  <a:schemeClr val="tx2"/>
                </a:solidFill>
              </a:rPr>
              <a:t>first, second and third wave research report</a:t>
            </a:r>
            <a:r>
              <a:rPr lang="ka-GE" sz="1600" b="1" dirty="0">
                <a:solidFill>
                  <a:schemeClr val="tx2"/>
                </a:solidFill>
              </a:rPr>
              <a:t>)</a:t>
            </a:r>
            <a:endParaRPr lang="en-US" sz="1600" dirty="0">
              <a:solidFill>
                <a:schemeClr val="tx2"/>
              </a:solidFill>
            </a:endParaRPr>
          </a:p>
        </p:txBody>
      </p:sp>
      <p:sp>
        <p:nvSpPr>
          <p:cNvPr id="3" name="Subtitle 2"/>
          <p:cNvSpPr>
            <a:spLocks noGrp="1"/>
          </p:cNvSpPr>
          <p:nvPr>
            <p:ph type="subTitle" idx="1"/>
          </p:nvPr>
        </p:nvSpPr>
        <p:spPr>
          <a:xfrm>
            <a:off x="1447800" y="3657600"/>
            <a:ext cx="6400800" cy="1752600"/>
          </a:xfrm>
        </p:spPr>
        <p:txBody>
          <a:bodyPr>
            <a:normAutofit/>
          </a:bodyPr>
          <a:lstStyle/>
          <a:p>
            <a:r>
              <a:rPr lang="en-US" sz="2000" b="1" dirty="0">
                <a:solidFill>
                  <a:schemeClr val="tx1"/>
                </a:solidFill>
              </a:rPr>
              <a:t>April-May, 2020</a:t>
            </a:r>
            <a:br>
              <a:rPr lang="en-US" sz="2000" b="1" dirty="0">
                <a:solidFill>
                  <a:schemeClr val="tx1"/>
                </a:solidFill>
              </a:rPr>
            </a:br>
            <a:endParaRPr lang="en-US" sz="2000" b="1" dirty="0">
              <a:solidFill>
                <a:schemeClr val="tx1"/>
              </a:solidFill>
            </a:endParaRPr>
          </a:p>
        </p:txBody>
      </p:sp>
      <p:pic>
        <p:nvPicPr>
          <p:cNvPr id="4" name="image1.jpeg">
            <a:extLst>
              <a:ext uri="{FF2B5EF4-FFF2-40B4-BE49-F238E27FC236}">
                <a16:creationId xmlns:a16="http://schemas.microsoft.com/office/drawing/2014/main" id="{67B982B8-7A5E-48FF-9C06-3FED5A5CD3DD}"/>
              </a:ext>
            </a:extLst>
          </p:cNvPr>
          <p:cNvPicPr/>
          <p:nvPr/>
        </p:nvPicPr>
        <p:blipFill>
          <a:blip r:embed="rId3" cstate="print"/>
          <a:stretch>
            <a:fillRect/>
          </a:stretch>
        </p:blipFill>
        <p:spPr>
          <a:xfrm>
            <a:off x="4340225" y="4156710"/>
            <a:ext cx="615950" cy="533400"/>
          </a:xfrm>
          <a:prstGeom prst="rect">
            <a:avLst/>
          </a:prstGeom>
        </p:spPr>
      </p:pic>
      <p:pic>
        <p:nvPicPr>
          <p:cNvPr id="11" name="Picture 10" descr="D:\Yago\Projects\COVID 19\thumbnail.png">
            <a:extLst>
              <a:ext uri="{FF2B5EF4-FFF2-40B4-BE49-F238E27FC236}">
                <a16:creationId xmlns:a16="http://schemas.microsoft.com/office/drawing/2014/main" id="{F0AAB72D-B183-496E-B706-F9EF682066D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38" y="0"/>
            <a:ext cx="2406162" cy="1100358"/>
          </a:xfrm>
          <a:prstGeom prst="rect">
            <a:avLst/>
          </a:prstGeom>
          <a:noFill/>
          <a:ln>
            <a:noFill/>
          </a:ln>
        </p:spPr>
      </p:pic>
      <p:pic>
        <p:nvPicPr>
          <p:cNvPr id="12" name="Picture 11" descr="A close up of a sign&#10;&#10;Description automatically generated">
            <a:extLst>
              <a:ext uri="{FF2B5EF4-FFF2-40B4-BE49-F238E27FC236}">
                <a16:creationId xmlns:a16="http://schemas.microsoft.com/office/drawing/2014/main" id="{7650D7A5-2FC4-43BB-942D-28CBACE9EFA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5998" y="5715000"/>
            <a:ext cx="968402" cy="1066800"/>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5B5FACA6-02AA-4D2A-BAB5-3FE14D9BBF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96200" y="0"/>
            <a:ext cx="1447800" cy="1001031"/>
          </a:xfrm>
          <a:prstGeom prst="rect">
            <a:avLst/>
          </a:prstGeom>
        </p:spPr>
      </p:pic>
      <p:pic>
        <p:nvPicPr>
          <p:cNvPr id="14" name="Picture 13" descr="A picture containing black, screen, television, white&#10;&#10;Description automatically generated">
            <a:extLst>
              <a:ext uri="{FF2B5EF4-FFF2-40B4-BE49-F238E27FC236}">
                <a16:creationId xmlns:a16="http://schemas.microsoft.com/office/drawing/2014/main" id="{3E4FDB8E-BA58-4B13-908C-1E718EAB274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3375" y="152400"/>
            <a:ext cx="3860800" cy="762000"/>
          </a:xfrm>
          <a:prstGeom prst="rect">
            <a:avLst/>
          </a:prstGeom>
        </p:spPr>
      </p:pic>
      <p:pic>
        <p:nvPicPr>
          <p:cNvPr id="15" name="Picture 14" descr="A picture containing drawing&#10;&#10;Description automatically generated">
            <a:extLst>
              <a:ext uri="{FF2B5EF4-FFF2-40B4-BE49-F238E27FC236}">
                <a16:creationId xmlns:a16="http://schemas.microsoft.com/office/drawing/2014/main" id="{2F814BED-C3EA-4E12-9056-16D2D913767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5690870"/>
            <a:ext cx="3359150" cy="901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2956237"/>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83003201"/>
              </p:ext>
            </p:extLst>
          </p:nvPr>
        </p:nvGraphicFramePr>
        <p:xfrm>
          <a:off x="152400" y="533400"/>
          <a:ext cx="3581400" cy="880491"/>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Behavior of family members of respondents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91156065"/>
              </p:ext>
            </p:extLst>
          </p:nvPr>
        </p:nvGraphicFramePr>
        <p:xfrm>
          <a:off x="152400" y="1524000"/>
          <a:ext cx="3581400" cy="1645920"/>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their family members take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9578586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35514034"/>
              </p:ext>
            </p:extLst>
          </p:nvPr>
        </p:nvGraphicFramePr>
        <p:xfrm>
          <a:off x="152400" y="533400"/>
          <a:ext cx="3810000" cy="586994"/>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ka-GE" sz="1800" dirty="0">
                          <a:solidFill>
                            <a:schemeClr val="tx1"/>
                          </a:solidFill>
                          <a:effectLst/>
                        </a:rPr>
                        <a:t> </a:t>
                      </a:r>
                      <a:r>
                        <a:rPr lang="en-US" sz="1800" dirty="0">
                          <a:solidFill>
                            <a:schemeClr val="tx1"/>
                          </a:solidFill>
                          <a:effectLst/>
                        </a:rPr>
                        <a:t>Willingness to take precautions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05358798"/>
              </p:ext>
            </p:extLst>
          </p:nvPr>
        </p:nvGraphicFramePr>
        <p:xfrm>
          <a:off x="152400" y="1295400"/>
          <a:ext cx="3810000" cy="3444240"/>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second wave </a:t>
                      </a:r>
                      <a:r>
                        <a:rPr lang="en-US" sz="1600" b="1" kern="1200" dirty="0">
                          <a:solidFill>
                            <a:schemeClr val="lt1"/>
                          </a:solidFill>
                          <a:effectLst/>
                          <a:latin typeface="+mn-lt"/>
                          <a:ea typeface="+mn-ea"/>
                          <a:cs typeface="+mn-cs"/>
                        </a:rPr>
                        <a:t>more than 90% of respondents expressed readiness to take the necessary preventive measures even when restrictions were gradually eased</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third wave </a:t>
                      </a:r>
                      <a:r>
                        <a:rPr lang="en-US" sz="1600" b="1" kern="1200" dirty="0">
                          <a:solidFill>
                            <a:schemeClr val="lt1"/>
                          </a:solidFill>
                          <a:effectLst/>
                          <a:latin typeface="+mn-lt"/>
                          <a:ea typeface="+mn-ea"/>
                          <a:cs typeface="+mn-cs"/>
                        </a:rPr>
                        <a:t>readiness is somewhat weakened - within 10%; however, the vast majority of respondents are still loyal to the preventive measures.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As it appeared, </a:t>
                      </a:r>
                      <a:r>
                        <a:rPr lang="en-US" sz="1600" b="1" kern="1200">
                          <a:solidFill>
                            <a:schemeClr val="tx1"/>
                          </a:solidFill>
                          <a:effectLst/>
                          <a:latin typeface="+mn-lt"/>
                          <a:ea typeface="+mn-ea"/>
                          <a:cs typeface="+mn-cs"/>
                        </a:rPr>
                        <a:t>voluntary safety </a:t>
                      </a:r>
                      <a:r>
                        <a:rPr lang="en-US" sz="1600" b="1" kern="1200" dirty="0">
                          <a:solidFill>
                            <a:schemeClr val="tx1"/>
                          </a:solidFill>
                          <a:effectLst/>
                          <a:latin typeface="+mn-lt"/>
                          <a:ea typeface="+mn-ea"/>
                          <a:cs typeface="+mn-cs"/>
                        </a:rPr>
                        <a:t>does not appear to be an equivalent alternative to </a:t>
                      </a:r>
                      <a:r>
                        <a:rPr lang="en-US" sz="1600" b="1" kern="1200">
                          <a:solidFill>
                            <a:schemeClr val="tx1"/>
                          </a:solidFill>
                          <a:effectLst/>
                          <a:latin typeface="+mn-lt"/>
                          <a:ea typeface="+mn-ea"/>
                          <a:cs typeface="+mn-cs"/>
                        </a:rPr>
                        <a:t>coercion stipulated by official </a:t>
                      </a:r>
                      <a:r>
                        <a:rPr lang="en-US" sz="1600" b="1" kern="1200" dirty="0">
                          <a:solidFill>
                            <a:schemeClr val="tx1"/>
                          </a:solidFill>
                          <a:effectLst/>
                          <a:latin typeface="+mn-lt"/>
                          <a:ea typeface="+mn-ea"/>
                          <a:cs typeface="+mn-cs"/>
                        </a:rPr>
                        <a:t>regulations</a:t>
                      </a: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197710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7555313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Readiness to adhere to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25253986"/>
              </p:ext>
            </p:extLst>
          </p:nvPr>
        </p:nvGraphicFramePr>
        <p:xfrm>
          <a:off x="152400" y="914400"/>
          <a:ext cx="8610600" cy="30175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200" b="1" kern="1200" dirty="0">
                          <a:solidFill>
                            <a:schemeClr val="tx1"/>
                          </a:solidFill>
                          <a:effectLst/>
                          <a:latin typeface="+mn-lt"/>
                          <a:ea typeface="+mn-ea"/>
                          <a:cs typeface="+mn-cs"/>
                        </a:rPr>
                        <a:t>Express more readiness to adhere to social distancing</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Women</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Residents of cities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a:t>
                      </a:r>
                      <a:r>
                        <a:rPr lang="en-US" sz="1200" b="1" kern="1200">
                          <a:solidFill>
                            <a:schemeClr val="tx1"/>
                          </a:solidFill>
                          <a:effectLst/>
                          <a:latin typeface="+mn-lt"/>
                          <a:ea typeface="+mn-ea"/>
                          <a:cs typeface="+mn-cs"/>
                        </a:rPr>
                        <a:t>think that the </a:t>
                      </a:r>
                      <a:r>
                        <a:rPr lang="en-US" sz="1200" b="1" kern="1200" dirty="0">
                          <a:solidFill>
                            <a:schemeClr val="tx1"/>
                          </a:solidFill>
                          <a:effectLst/>
                          <a:latin typeface="+mn-lt"/>
                          <a:ea typeface="+mn-ea"/>
                          <a:cs typeface="+mn-cs"/>
                        </a:rPr>
                        <a:t>coronavirus 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often use media outlets to get information about the virus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ka-GE" sz="1200" b="1"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Express more readiness to avoid crowded places</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Respondents who think they might get infected</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think </a:t>
                      </a:r>
                      <a:r>
                        <a:rPr lang="en-US" sz="1200" b="1" kern="1200">
                          <a:solidFill>
                            <a:schemeClr val="tx1"/>
                          </a:solidFill>
                          <a:effectLst/>
                          <a:latin typeface="+mn-lt"/>
                          <a:ea typeface="+mn-ea"/>
                          <a:cs typeface="+mn-cs"/>
                        </a:rPr>
                        <a:t>that the coronavirus </a:t>
                      </a:r>
                      <a:r>
                        <a:rPr lang="en-US" sz="1200" b="1" kern="1200" dirty="0">
                          <a:solidFill>
                            <a:schemeClr val="tx1"/>
                          </a:solidFill>
                          <a:effectLst/>
                          <a:latin typeface="+mn-lt"/>
                          <a:ea typeface="+mn-ea"/>
                          <a:cs typeface="+mn-cs"/>
                        </a:rPr>
                        <a:t>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the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Youth</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Representatives of risk groups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48006563"/>
              </p:ext>
            </p:extLst>
          </p:nvPr>
        </p:nvGraphicFramePr>
        <p:xfrm>
          <a:off x="304800" y="3733800"/>
          <a:ext cx="8305801" cy="2737233"/>
        </p:xfrm>
        <a:graphic>
          <a:graphicData uri="http://schemas.openxmlformats.org/drawingml/2006/table">
            <a:tbl>
              <a:tblPr firstRow="1" firstCol="1" bandRow="1">
                <a:tableStyleId>{5C22544A-7EE6-4342-B048-85BDC9FD1C3A}</a:tableStyleId>
              </a:tblPr>
              <a:tblGrid>
                <a:gridCol w="1762056">
                  <a:extLst>
                    <a:ext uri="{9D8B030D-6E8A-4147-A177-3AD203B41FA5}">
                      <a16:colId xmlns:a16="http://schemas.microsoft.com/office/drawing/2014/main" val="138856415"/>
                    </a:ext>
                  </a:extLst>
                </a:gridCol>
                <a:gridCol w="1209744">
                  <a:extLst>
                    <a:ext uri="{9D8B030D-6E8A-4147-A177-3AD203B41FA5}">
                      <a16:colId xmlns:a16="http://schemas.microsoft.com/office/drawing/2014/main" val="1827024244"/>
                    </a:ext>
                  </a:extLst>
                </a:gridCol>
                <a:gridCol w="1447800">
                  <a:extLst>
                    <a:ext uri="{9D8B030D-6E8A-4147-A177-3AD203B41FA5}">
                      <a16:colId xmlns:a16="http://schemas.microsoft.com/office/drawing/2014/main" val="874371770"/>
                    </a:ext>
                  </a:extLst>
                </a:gridCol>
                <a:gridCol w="1066800">
                  <a:extLst>
                    <a:ext uri="{9D8B030D-6E8A-4147-A177-3AD203B41FA5}">
                      <a16:colId xmlns:a16="http://schemas.microsoft.com/office/drawing/2014/main" val="2126050225"/>
                    </a:ext>
                  </a:extLst>
                </a:gridCol>
                <a:gridCol w="1295400">
                  <a:extLst>
                    <a:ext uri="{9D8B030D-6E8A-4147-A177-3AD203B41FA5}">
                      <a16:colId xmlns:a16="http://schemas.microsoft.com/office/drawing/2014/main" val="4067324939"/>
                    </a:ext>
                  </a:extLst>
                </a:gridCol>
                <a:gridCol w="990600">
                  <a:extLst>
                    <a:ext uri="{9D8B030D-6E8A-4147-A177-3AD203B41FA5}">
                      <a16:colId xmlns:a16="http://schemas.microsoft.com/office/drawing/2014/main" val="686279931"/>
                    </a:ext>
                  </a:extLst>
                </a:gridCol>
                <a:gridCol w="533401">
                  <a:extLst>
                    <a:ext uri="{9D8B030D-6E8A-4147-A177-3AD203B41FA5}">
                      <a16:colId xmlns:a16="http://schemas.microsoft.com/office/drawing/2014/main" val="195569051"/>
                    </a:ext>
                  </a:extLst>
                </a:gridCol>
              </a:tblGrid>
              <a:tr h="276438">
                <a:tc rowSpan="2">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gridSpan="3">
                  <a:txBody>
                    <a:bodyPr/>
                    <a:lstStyle/>
                    <a:p>
                      <a:pPr marL="0" marR="0" algn="ctr">
                        <a:lnSpc>
                          <a:spcPct val="115000"/>
                        </a:lnSpc>
                        <a:spcBef>
                          <a:spcPts val="0"/>
                        </a:spcBef>
                        <a:spcAft>
                          <a:spcPts val="0"/>
                        </a:spcAft>
                      </a:pPr>
                      <a:r>
                        <a:rPr lang="en-US" sz="800" dirty="0">
                          <a:effectLst/>
                        </a:rPr>
                        <a:t>Readiness for social distancing</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800" dirty="0">
                          <a:effectLst/>
                        </a:rPr>
                        <a:t>Willingness to avoid crowded places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29512704"/>
                  </a:ext>
                </a:extLst>
              </a:tr>
              <a:tr h="138219">
                <a:tc vMerge="1">
                  <a:txBody>
                    <a:bodyPr/>
                    <a:lstStyle/>
                    <a:p>
                      <a:endParaRPr lang="en-US"/>
                    </a:p>
                  </a:txBody>
                  <a:tcPr/>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359817874"/>
                  </a:ext>
                </a:extLst>
              </a:tr>
              <a:tr h="192954">
                <a:tc>
                  <a:txBody>
                    <a:bodyPr/>
                    <a:lstStyle/>
                    <a:p>
                      <a:pPr marL="0" marR="0">
                        <a:lnSpc>
                          <a:spcPct val="115000"/>
                        </a:lnSpc>
                        <a:spcBef>
                          <a:spcPts val="0"/>
                        </a:spcBef>
                        <a:spcAft>
                          <a:spcPts val="0"/>
                        </a:spcAft>
                      </a:pPr>
                      <a:r>
                        <a:rPr lang="en-US" sz="800" dirty="0">
                          <a:effectLst/>
                        </a:rPr>
                        <a:t>Gender: female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0.04 – 0.18</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.07 – 0.22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600491638"/>
                  </a:ext>
                </a:extLst>
              </a:tr>
              <a:tr h="276438">
                <a:tc>
                  <a:txBody>
                    <a:bodyPr/>
                    <a:lstStyle/>
                    <a:p>
                      <a:pPr marL="0" marR="0">
                        <a:lnSpc>
                          <a:spcPct val="115000"/>
                        </a:lnSpc>
                        <a:spcBef>
                          <a:spcPts val="0"/>
                        </a:spcBef>
                        <a:spcAft>
                          <a:spcPts val="0"/>
                        </a:spcAft>
                      </a:pPr>
                      <a:r>
                        <a:rPr lang="en-US" sz="800" dirty="0">
                          <a:effectLst/>
                        </a:rPr>
                        <a:t>Confidence in the medical sector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0.11 – 0.27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377176971"/>
                  </a:ext>
                </a:extLst>
              </a:tr>
              <a:tr h="329184">
                <a:tc>
                  <a:txBody>
                    <a:bodyPr/>
                    <a:lstStyle/>
                    <a:p>
                      <a:pPr marL="0" marR="0">
                        <a:lnSpc>
                          <a:spcPct val="115000"/>
                        </a:lnSpc>
                        <a:spcBef>
                          <a:spcPts val="0"/>
                        </a:spcBef>
                        <a:spcAft>
                          <a:spcPts val="0"/>
                        </a:spcAft>
                      </a:pPr>
                      <a:r>
                        <a:rPr lang="en-US" sz="800">
                          <a:effectLst/>
                        </a:rPr>
                        <a:t>Confidence </a:t>
                      </a:r>
                      <a:r>
                        <a:rPr lang="en-US" sz="800" dirty="0">
                          <a:effectLst/>
                        </a:rPr>
                        <a:t>in </a:t>
                      </a:r>
                      <a:r>
                        <a:rPr lang="en-US" sz="800">
                          <a:effectLst/>
                        </a:rPr>
                        <a:t>government authorities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562063131"/>
                  </a:ext>
                </a:extLst>
              </a:tr>
              <a:tr h="381000">
                <a:tc>
                  <a:txBody>
                    <a:bodyPr/>
                    <a:lstStyle/>
                    <a:p>
                      <a:pPr marL="0" marR="0">
                        <a:lnSpc>
                          <a:spcPct val="115000"/>
                        </a:lnSpc>
                        <a:spcBef>
                          <a:spcPts val="0"/>
                        </a:spcBef>
                        <a:spcAft>
                          <a:spcPts val="0"/>
                        </a:spcAft>
                      </a:pPr>
                      <a:r>
                        <a:rPr lang="en-US" sz="800" dirty="0">
                          <a:effectLst/>
                        </a:rPr>
                        <a:t>Perception of virus spread speed</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0.05 – 0.20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703610237"/>
                  </a:ext>
                </a:extLst>
              </a:tr>
              <a:tr h="362574">
                <a:tc>
                  <a:txBody>
                    <a:bodyPr/>
                    <a:lstStyle/>
                    <a:p>
                      <a:pPr marL="0" marR="0">
                        <a:lnSpc>
                          <a:spcPct val="115000"/>
                        </a:lnSpc>
                        <a:spcBef>
                          <a:spcPts val="0"/>
                        </a:spcBef>
                        <a:spcAft>
                          <a:spcPts val="0"/>
                        </a:spcAft>
                      </a:pPr>
                      <a:r>
                        <a:rPr lang="en-US" sz="800" dirty="0">
                          <a:effectLst/>
                        </a:rPr>
                        <a:t>Feeling own exposure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0.09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.01 – 0.16</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3281840650"/>
                  </a:ext>
                </a:extLst>
              </a:tr>
              <a:tr h="399426">
                <a:tc>
                  <a:txBody>
                    <a:bodyPr/>
                    <a:lstStyle/>
                    <a:p>
                      <a:pPr marL="0" marR="0">
                        <a:lnSpc>
                          <a:spcPct val="115000"/>
                        </a:lnSpc>
                        <a:spcBef>
                          <a:spcPts val="0"/>
                        </a:spcBef>
                        <a:spcAft>
                          <a:spcPts val="0"/>
                        </a:spcAft>
                      </a:pPr>
                      <a:r>
                        <a:rPr lang="en-US" sz="800" dirty="0">
                          <a:effectLst/>
                        </a:rPr>
                        <a:t>Frequency of media use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0.09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0.10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408730716"/>
                  </a:ext>
                </a:extLst>
              </a:tr>
              <a:tr h="381000">
                <a:tc>
                  <a:txBody>
                    <a:bodyPr/>
                    <a:lstStyle/>
                    <a:p>
                      <a:pPr marL="0" marR="0">
                        <a:lnSpc>
                          <a:spcPct val="115000"/>
                        </a:lnSpc>
                        <a:spcBef>
                          <a:spcPts val="0"/>
                        </a:spcBef>
                        <a:spcAft>
                          <a:spcPts val="0"/>
                        </a:spcAft>
                      </a:pPr>
                      <a:r>
                        <a:rPr lang="en-US" sz="800" dirty="0">
                          <a:effectLst/>
                        </a:rPr>
                        <a:t>Perception of the exaggerated presentation of the virus by the media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137834226"/>
                  </a:ext>
                </a:extLst>
              </a:tr>
            </a:tbl>
          </a:graphicData>
        </a:graphic>
      </p:graphicFrame>
    </p:spTree>
    <p:extLst>
      <p:ext uri="{BB962C8B-B14F-4D97-AF65-F5344CB8AC3E}">
        <p14:creationId xmlns:p14="http://schemas.microsoft.com/office/powerpoint/2010/main" val="134677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08625337"/>
              </p:ext>
            </p:extLst>
          </p:nvPr>
        </p:nvGraphicFramePr>
        <p:xfrm>
          <a:off x="3200400" y="0"/>
          <a:ext cx="5638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31677316"/>
              </p:ext>
            </p:extLst>
          </p:nvPr>
        </p:nvGraphicFramePr>
        <p:xfrm>
          <a:off x="152400" y="533400"/>
          <a:ext cx="3048000" cy="573977"/>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Emotional perception of coping </a:t>
                      </a:r>
                      <a:r>
                        <a:rPr lang="en-US" sz="1800">
                          <a:solidFill>
                            <a:schemeClr val="tx1"/>
                          </a:solidFill>
                          <a:effectLst/>
                        </a:rPr>
                        <a:t>with the coronavirus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82866813"/>
              </p:ext>
            </p:extLst>
          </p:nvPr>
        </p:nvGraphicFramePr>
        <p:xfrm>
          <a:off x="152400" y="1905000"/>
          <a:ext cx="2971800" cy="1645920"/>
        </p:xfrm>
        <a:graphic>
          <a:graphicData uri="http://schemas.openxmlformats.org/drawingml/2006/table">
            <a:tbl>
              <a:tblPr firstRow="1" firstCol="1" bandRow="1">
                <a:tableStyleId>{5C22544A-7EE6-4342-B048-85BDC9FD1C3A}</a:tableStyleId>
              </a:tblPr>
              <a:tblGrid>
                <a:gridCol w="2971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Attitudes toward COVID-19 are moderately optimistic in all three wave respondents, however, significantly strengthened in the third wave.</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5886687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Attitudes toward coping </a:t>
                      </a:r>
                      <a:r>
                        <a:rPr lang="en-US" sz="1800">
                          <a:solidFill>
                            <a:schemeClr val="tx1"/>
                          </a:solidFill>
                          <a:effectLst/>
                          <a:latin typeface="+mn-lt"/>
                          <a:ea typeface="+mn-ea"/>
                          <a:cs typeface="+mn-cs"/>
                        </a:rPr>
                        <a:t>with the coronavirus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40359459"/>
              </p:ext>
            </p:extLst>
          </p:nvPr>
        </p:nvGraphicFramePr>
        <p:xfrm>
          <a:off x="152400" y="914400"/>
          <a:ext cx="8610600" cy="19050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905000">
                <a:tc>
                  <a:txBody>
                    <a:bodyPr/>
                    <a:lstStyle/>
                    <a:p>
                      <a:pPr lvl="0"/>
                      <a:r>
                        <a:rPr lang="en-US" sz="1400" b="1" kern="1200" dirty="0">
                          <a:solidFill>
                            <a:schemeClr val="tx1"/>
                          </a:solidFill>
                          <a:effectLst/>
                          <a:latin typeface="+mn-lt"/>
                          <a:ea typeface="+mn-ea"/>
                          <a:cs typeface="+mn-cs"/>
                        </a:rPr>
                        <a:t>Women, on average, </a:t>
                      </a:r>
                      <a:r>
                        <a:rPr lang="en-US" sz="1400" b="1" kern="1200">
                          <a:solidFill>
                            <a:schemeClr val="tx1"/>
                          </a:solidFill>
                          <a:effectLst/>
                          <a:latin typeface="+mn-lt"/>
                          <a:ea typeface="+mn-ea"/>
                          <a:cs typeface="+mn-cs"/>
                        </a:rPr>
                        <a:t>perceive the coronavirus </a:t>
                      </a:r>
                      <a:r>
                        <a:rPr lang="en-US" sz="1400" b="1" kern="1200" dirty="0">
                          <a:solidFill>
                            <a:schemeClr val="tx1"/>
                          </a:solidFill>
                          <a:effectLst/>
                          <a:latin typeface="+mn-lt"/>
                          <a:ea typeface="+mn-ea"/>
                          <a:cs typeface="+mn-cs"/>
                        </a:rPr>
                        <a:t>and problems caused by it more emotionally than men;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older the respondent, the higher the likelihood of </a:t>
                      </a:r>
                      <a:r>
                        <a:rPr lang="en-US" sz="1400" b="1" kern="1200">
                          <a:solidFill>
                            <a:schemeClr val="tx1"/>
                          </a:solidFill>
                          <a:effectLst/>
                          <a:latin typeface="+mn-lt"/>
                          <a:ea typeface="+mn-ea"/>
                          <a:cs typeface="+mn-cs"/>
                        </a:rPr>
                        <a:t>perceiving getting infected with </a:t>
                      </a:r>
                      <a:r>
                        <a:rPr lang="en-US" sz="1400" b="1" kern="1200" dirty="0">
                          <a:solidFill>
                            <a:schemeClr val="tx1"/>
                          </a:solidFill>
                          <a:effectLst/>
                          <a:latin typeface="+mn-lt"/>
                          <a:ea typeface="+mn-ea"/>
                          <a:cs typeface="+mn-cs"/>
                        </a:rPr>
                        <a:t>the virus. Also perceiving that in case of infecting it will be more difficult for them </a:t>
                      </a:r>
                      <a:r>
                        <a:rPr lang="en-US" sz="1400" b="1" kern="1200">
                          <a:solidFill>
                            <a:schemeClr val="tx1"/>
                          </a:solidFill>
                          <a:effectLst/>
                          <a:latin typeface="+mn-lt"/>
                          <a:ea typeface="+mn-ea"/>
                          <a:cs typeface="+mn-cs"/>
                        </a:rPr>
                        <a:t>to endure the </a:t>
                      </a:r>
                      <a:r>
                        <a:rPr lang="en-US" sz="1400" b="1" kern="1200" dirty="0">
                          <a:solidFill>
                            <a:schemeClr val="tx1"/>
                          </a:solidFill>
                          <a:effectLst/>
                          <a:latin typeface="+mn-lt"/>
                          <a:ea typeface="+mn-ea"/>
                          <a:cs typeface="+mn-cs"/>
                        </a:rPr>
                        <a:t>virus.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urban-type settlements have a stronger perception of the likelihood </a:t>
                      </a:r>
                      <a:r>
                        <a:rPr lang="en-US" sz="1400" b="1" kern="1200">
                          <a:solidFill>
                            <a:schemeClr val="tx1"/>
                          </a:solidFill>
                          <a:effectLst/>
                          <a:latin typeface="+mn-lt"/>
                          <a:ea typeface="+mn-ea"/>
                          <a:cs typeface="+mn-cs"/>
                        </a:rPr>
                        <a:t>of getting</a:t>
                      </a:r>
                      <a:r>
                        <a:rPr lang="en-US" sz="1400" b="1" kern="1200" baseline="0">
                          <a:solidFill>
                            <a:schemeClr val="tx1"/>
                          </a:solidFill>
                          <a:effectLst/>
                          <a:latin typeface="+mn-lt"/>
                          <a:ea typeface="+mn-ea"/>
                          <a:cs typeface="+mn-cs"/>
                        </a:rPr>
                        <a:t> infected </a:t>
                      </a:r>
                      <a:r>
                        <a:rPr lang="en-US" sz="1400" b="1" kern="1200">
                          <a:solidFill>
                            <a:schemeClr val="tx1"/>
                          </a:solidFill>
                          <a:effectLst/>
                          <a:latin typeface="+mn-lt"/>
                          <a:ea typeface="+mn-ea"/>
                          <a:cs typeface="+mn-cs"/>
                        </a:rPr>
                        <a:t>than </a:t>
                      </a:r>
                      <a:r>
                        <a:rPr lang="en-US" sz="1400" b="1" kern="1200" dirty="0">
                          <a:solidFill>
                            <a:schemeClr val="tx1"/>
                          </a:solidFill>
                          <a:effectLst/>
                          <a:latin typeface="+mn-lt"/>
                          <a:ea typeface="+mn-ea"/>
                          <a:cs typeface="+mn-cs"/>
                        </a:rPr>
                        <a:t>residents of rural-type settlements.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085632523"/>
              </p:ext>
            </p:extLst>
          </p:nvPr>
        </p:nvGraphicFramePr>
        <p:xfrm>
          <a:off x="228600" y="2899247"/>
          <a:ext cx="8382000" cy="2739552"/>
        </p:xfrm>
        <a:graphic>
          <a:graphicData uri="http://schemas.openxmlformats.org/drawingml/2006/table">
            <a:tbl>
              <a:tblPr firstRow="1" firstCol="1" bandRow="1">
                <a:tableStyleId>{5C22544A-7EE6-4342-B048-85BDC9FD1C3A}</a:tableStyleId>
              </a:tblPr>
              <a:tblGrid>
                <a:gridCol w="2992728">
                  <a:extLst>
                    <a:ext uri="{9D8B030D-6E8A-4147-A177-3AD203B41FA5}">
                      <a16:colId xmlns:a16="http://schemas.microsoft.com/office/drawing/2014/main" val="889695162"/>
                    </a:ext>
                  </a:extLst>
                </a:gridCol>
                <a:gridCol w="2044061">
                  <a:extLst>
                    <a:ext uri="{9D8B030D-6E8A-4147-A177-3AD203B41FA5}">
                      <a16:colId xmlns:a16="http://schemas.microsoft.com/office/drawing/2014/main" val="391812379"/>
                    </a:ext>
                  </a:extLst>
                </a:gridCol>
                <a:gridCol w="2044061">
                  <a:extLst>
                    <a:ext uri="{9D8B030D-6E8A-4147-A177-3AD203B41FA5}">
                      <a16:colId xmlns:a16="http://schemas.microsoft.com/office/drawing/2014/main" val="2582019183"/>
                    </a:ext>
                  </a:extLst>
                </a:gridCol>
                <a:gridCol w="1301150">
                  <a:extLst>
                    <a:ext uri="{9D8B030D-6E8A-4147-A177-3AD203B41FA5}">
                      <a16:colId xmlns:a16="http://schemas.microsoft.com/office/drawing/2014/main" val="1772343264"/>
                    </a:ext>
                  </a:extLst>
                </a:gridCol>
              </a:tblGrid>
              <a:tr h="417716">
                <a:tc rowSpan="2">
                  <a:txBody>
                    <a:bodyPr/>
                    <a:lstStyle/>
                    <a:p>
                      <a:pPr marL="0" marR="0" algn="just">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ctr">
                        <a:lnSpc>
                          <a:spcPct val="107000"/>
                        </a:lnSpc>
                        <a:spcBef>
                          <a:spcPts val="0"/>
                        </a:spcBef>
                        <a:spcAft>
                          <a:spcPts val="0"/>
                        </a:spcAft>
                      </a:pPr>
                      <a:r>
                        <a:rPr lang="en-US" sz="1000" dirty="0">
                          <a:effectLst/>
                        </a:rPr>
                        <a:t>Medium emotionality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25771"/>
                  </a:ext>
                </a:extLst>
              </a:tr>
              <a:tr h="40847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6381445"/>
                  </a:ext>
                </a:extLst>
              </a:tr>
              <a:tr h="38444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8099992"/>
                  </a:ext>
                </a:extLst>
              </a:tr>
              <a:tr h="408475">
                <a:tc>
                  <a:txBody>
                    <a:bodyPr/>
                    <a:lstStyle/>
                    <a:p>
                      <a:pPr marL="0" marR="0">
                        <a:lnSpc>
                          <a:spcPct val="107000"/>
                        </a:lnSpc>
                        <a:spcBef>
                          <a:spcPts val="0"/>
                        </a:spcBef>
                        <a:spcAft>
                          <a:spcPts val="0"/>
                        </a:spcAft>
                      </a:pPr>
                      <a:r>
                        <a:rPr lang="en-US" sz="1000" dirty="0">
                          <a:effectLst/>
                        </a:rPr>
                        <a:t>Gender: female vs 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0.06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9233451"/>
                  </a:ext>
                </a:extLst>
              </a:tr>
              <a:tr h="408475">
                <a:tc>
                  <a:txBody>
                    <a:bodyPr/>
                    <a:lstStyle/>
                    <a:p>
                      <a:pPr marL="0" marR="0">
                        <a:lnSpc>
                          <a:spcPct val="107000"/>
                        </a:lnSpc>
                        <a:spcBef>
                          <a:spcPts val="0"/>
                        </a:spcBef>
                        <a:spcAft>
                          <a:spcPts val="0"/>
                        </a:spcAft>
                      </a:pPr>
                      <a:r>
                        <a:rPr lang="en-US" sz="1000" dirty="0">
                          <a:effectLst/>
                        </a:rPr>
                        <a:t>Basic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0.41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1790651"/>
                  </a:ext>
                </a:extLst>
              </a:tr>
              <a:tr h="474644">
                <a:tc>
                  <a:txBody>
                    <a:bodyPr/>
                    <a:lstStyle/>
                    <a:p>
                      <a:pPr marL="0" marR="0">
                        <a:lnSpc>
                          <a:spcPct val="107000"/>
                        </a:lnSpc>
                        <a:spcBef>
                          <a:spcPts val="0"/>
                        </a:spcBef>
                        <a:spcAft>
                          <a:spcPts val="0"/>
                        </a:spcAft>
                      </a:pPr>
                      <a:r>
                        <a:rPr lang="en-US" sz="1000" dirty="0">
                          <a:effectLst/>
                        </a:rPr>
                        <a:t>Vocational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 – 1.28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2816673"/>
                  </a:ext>
                </a:extLst>
              </a:tr>
              <a:tr h="237321">
                <a:tc>
                  <a:txBody>
                    <a:bodyPr/>
                    <a:lstStyle/>
                    <a:p>
                      <a:pPr marL="0" marR="0">
                        <a:lnSpc>
                          <a:spcPct val="107000"/>
                        </a:lnSpc>
                        <a:spcBef>
                          <a:spcPts val="0"/>
                        </a:spcBef>
                        <a:spcAft>
                          <a:spcPts val="0"/>
                        </a:spcAft>
                      </a:pPr>
                      <a:r>
                        <a:rPr lang="en-US" sz="1000" dirty="0">
                          <a:effectLst/>
                        </a:rPr>
                        <a:t>Confidence in the medical field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925270"/>
                  </a:ext>
                </a:extLst>
              </a:tr>
            </a:tbl>
          </a:graphicData>
        </a:graphic>
      </p:graphicFrame>
    </p:spTree>
    <p:extLst>
      <p:ext uri="{BB962C8B-B14F-4D97-AF65-F5344CB8AC3E}">
        <p14:creationId xmlns:p14="http://schemas.microsoft.com/office/powerpoint/2010/main" val="166701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18505534"/>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37158676"/>
              </p:ext>
            </p:extLst>
          </p:nvPr>
        </p:nvGraphicFramePr>
        <p:xfrm>
          <a:off x="152400" y="533400"/>
          <a:ext cx="3276600" cy="293497"/>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Attitudes towards COVID-19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38308168"/>
              </p:ext>
            </p:extLst>
          </p:nvPr>
        </p:nvGraphicFramePr>
        <p:xfrm>
          <a:off x="161192" y="1600200"/>
          <a:ext cx="3276600" cy="41452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600" b="1" kern="1200" dirty="0">
                          <a:solidFill>
                            <a:schemeClr val="lt1"/>
                          </a:solidFill>
                          <a:effectLst/>
                          <a:latin typeface="+mn-lt"/>
                          <a:ea typeface="+mn-ea"/>
                          <a:cs typeface="+mn-cs"/>
                        </a:rPr>
                        <a:t> Respondents’ attitudes change in the light of the three waves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Among the respondents of the third wave, relatively few respondents are convinced that:</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the virus spreads rapidly;</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dangerous</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a:solidFill>
                            <a:schemeClr val="lt1"/>
                          </a:solidFill>
                          <a:effectLst/>
                          <a:latin typeface="+mn-lt"/>
                          <a:ea typeface="+mn-ea"/>
                          <a:cs typeface="+mn-cs"/>
                        </a:rPr>
                        <a:t>It is exaggerated by the media</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nerve-wracking</a:t>
                      </a:r>
                      <a:endParaRPr lang="ka-GE" sz="1600" b="1" kern="1200" dirty="0">
                        <a:solidFill>
                          <a:schemeClr val="lt1"/>
                        </a:solidFill>
                        <a:effectLst/>
                        <a:latin typeface="+mn-lt"/>
                        <a:ea typeface="+mn-ea"/>
                        <a:cs typeface="+mn-cs"/>
                      </a:endParaRP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kern="1200" dirty="0">
                          <a:solidFill>
                            <a:schemeClr val="tx1"/>
                          </a:solidFill>
                          <a:effectLst/>
                          <a:latin typeface="+mn-lt"/>
                          <a:ea typeface="+mn-ea"/>
                          <a:cs typeface="+mn-cs"/>
                        </a:rPr>
                        <a:t>These differences must be explained in the current context: the rate of spread of the virus in Georgia has decreased and it has not had large-scale lethal consequences. </a:t>
                      </a: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65544294"/>
              </p:ext>
            </p:extLst>
          </p:nvPr>
        </p:nvGraphicFramePr>
        <p:xfrm>
          <a:off x="152400" y="533400"/>
          <a:ext cx="3276600" cy="586994"/>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Support for strict measures</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24481502"/>
              </p:ext>
            </p:extLst>
          </p:nvPr>
        </p:nvGraphicFramePr>
        <p:xfrm>
          <a:off x="161192" y="1600200"/>
          <a:ext cx="3276600" cy="29260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112520">
                <a:tc>
                  <a:txBody>
                    <a:bodyPr/>
                    <a:lstStyle/>
                    <a:p>
                      <a:r>
                        <a:rPr lang="en-US" sz="1600" dirty="0">
                          <a:effectLst/>
                        </a:rPr>
                        <a:t> The majority of respondents to all three waves support some tough measures to prevent the spread </a:t>
                      </a:r>
                      <a:r>
                        <a:rPr lang="en-US" sz="1600">
                          <a:effectLst/>
                        </a:rPr>
                        <a:t>of the coronavirus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support for tougher measures has been significantly reduced in the third wave.</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Respondents, especially in the third wave, do not support overly strict/authoritarian measures.</a:t>
                      </a:r>
                      <a:r>
                        <a:rPr lang="ka-GE" sz="1600" b="1" kern="1200" dirty="0">
                          <a:solidFill>
                            <a:schemeClr val="lt1"/>
                          </a:solidFill>
                          <a:effectLst/>
                          <a:latin typeface="+mn-lt"/>
                          <a:ea typeface="+mn-ea"/>
                          <a:cs typeface="+mn-cs"/>
                        </a:rPr>
                        <a:t> </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722823786"/>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963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1867390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Support for strict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88372132"/>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600" b="1" kern="1200" dirty="0">
                          <a:solidFill>
                            <a:schemeClr val="tx1"/>
                          </a:solidFill>
                          <a:effectLst/>
                          <a:latin typeface="+mn-lt"/>
                          <a:ea typeface="+mn-ea"/>
                          <a:cs typeface="+mn-cs"/>
                        </a:rPr>
                        <a:t>Strict measures are more acceptable to those who</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medical </a:t>
                      </a:r>
                      <a:r>
                        <a:rPr lang="en-US" sz="1600" b="1" kern="1200" dirty="0">
                          <a:solidFill>
                            <a:schemeClr val="tx1"/>
                          </a:solidFill>
                          <a:effectLst/>
                          <a:latin typeface="+mn-lt"/>
                          <a:ea typeface="+mn-ea"/>
                          <a:cs typeface="+mn-cs"/>
                        </a:rPr>
                        <a:t>structures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government agencies</a:t>
                      </a:r>
                      <a:endParaRPr lang="en-US"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it will be difficult </a:t>
                      </a:r>
                      <a:r>
                        <a:rPr lang="en-US" sz="1600" b="1" kern="1200">
                          <a:solidFill>
                            <a:schemeClr val="tx1"/>
                          </a:solidFill>
                          <a:effectLst/>
                          <a:latin typeface="+mn-lt"/>
                          <a:ea typeface="+mn-ea"/>
                          <a:cs typeface="+mn-cs"/>
                        </a:rPr>
                        <a:t>to endure the </a:t>
                      </a:r>
                      <a:r>
                        <a:rPr lang="en-US" sz="1600" b="1" kern="1200" dirty="0">
                          <a:solidFill>
                            <a:schemeClr val="tx1"/>
                          </a:solidFill>
                          <a:effectLst/>
                          <a:latin typeface="+mn-lt"/>
                          <a:ea typeface="+mn-ea"/>
                          <a:cs typeface="+mn-cs"/>
                        </a:rPr>
                        <a:t>virus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virus spreads rapidly</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Do not believe that the developments around the virus are exaggerated by the media</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37605628"/>
              </p:ext>
            </p:extLst>
          </p:nvPr>
        </p:nvGraphicFramePr>
        <p:xfrm>
          <a:off x="380997" y="3625362"/>
          <a:ext cx="8153402" cy="2775437"/>
        </p:xfrm>
        <a:graphic>
          <a:graphicData uri="http://schemas.openxmlformats.org/drawingml/2006/table">
            <a:tbl>
              <a:tblPr firstRow="1" firstCol="1" bandRow="1">
                <a:tableStyleId>{5C22544A-7EE6-4342-B048-85BDC9FD1C3A}</a:tableStyleId>
              </a:tblPr>
              <a:tblGrid>
                <a:gridCol w="2910703">
                  <a:extLst>
                    <a:ext uri="{9D8B030D-6E8A-4147-A177-3AD203B41FA5}">
                      <a16:colId xmlns:a16="http://schemas.microsoft.com/office/drawing/2014/main" val="276139455"/>
                    </a:ext>
                  </a:extLst>
                </a:gridCol>
                <a:gridCol w="1991964">
                  <a:extLst>
                    <a:ext uri="{9D8B030D-6E8A-4147-A177-3AD203B41FA5}">
                      <a16:colId xmlns:a16="http://schemas.microsoft.com/office/drawing/2014/main" val="3528611203"/>
                    </a:ext>
                  </a:extLst>
                </a:gridCol>
                <a:gridCol w="1991964">
                  <a:extLst>
                    <a:ext uri="{9D8B030D-6E8A-4147-A177-3AD203B41FA5}">
                      <a16:colId xmlns:a16="http://schemas.microsoft.com/office/drawing/2014/main" val="2489807150"/>
                    </a:ext>
                  </a:extLst>
                </a:gridCol>
                <a:gridCol w="1258771">
                  <a:extLst>
                    <a:ext uri="{9D8B030D-6E8A-4147-A177-3AD203B41FA5}">
                      <a16:colId xmlns:a16="http://schemas.microsoft.com/office/drawing/2014/main" val="2229063982"/>
                    </a:ext>
                  </a:extLst>
                </a:gridCol>
              </a:tblGrid>
              <a:tr h="706608">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Example</a:t>
                      </a:r>
                      <a:r>
                        <a:rPr lang="ka-GE" sz="1000" dirty="0">
                          <a:effectLst/>
                        </a:rPr>
                        <a:t>:</a:t>
                      </a:r>
                      <a:endParaRPr lang="en-US" sz="1100" dirty="0">
                        <a:effectLst/>
                      </a:endParaRPr>
                    </a:p>
                    <a:p>
                      <a:pPr marL="0" marR="0" algn="ctr">
                        <a:lnSpc>
                          <a:spcPct val="107000"/>
                        </a:lnSpc>
                        <a:spcBef>
                          <a:spcPts val="0"/>
                        </a:spcBef>
                        <a:spcAft>
                          <a:spcPts val="0"/>
                        </a:spcAft>
                      </a:pPr>
                      <a:r>
                        <a:rPr lang="en-US" sz="1000">
                          <a:effectLst/>
                        </a:rPr>
                        <a:t>Leaving home </a:t>
                      </a:r>
                      <a:r>
                        <a:rPr lang="en-US" sz="1000" dirty="0">
                          <a:effectLst/>
                        </a:rPr>
                        <a:t>should only be allowed for professional</a:t>
                      </a:r>
                      <a:r>
                        <a:rPr lang="en-US" sz="1000">
                          <a:effectLst/>
                        </a:rPr>
                        <a:t>, health </a:t>
                      </a:r>
                      <a:r>
                        <a:rPr lang="en-US" sz="1000" dirty="0">
                          <a:effectLst/>
                        </a:rPr>
                        <a:t>or emergency reasons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9364914"/>
                  </a:ext>
                </a:extLst>
              </a:tr>
              <a:tr h="405401">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5610611"/>
                  </a:ext>
                </a:extLst>
              </a:tr>
              <a:tr h="38155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9345562"/>
                  </a:ext>
                </a:extLst>
              </a:tr>
              <a:tr h="471072">
                <a:tc>
                  <a:txBody>
                    <a:bodyPr/>
                    <a:lstStyle/>
                    <a:p>
                      <a:pPr marL="0" marR="0">
                        <a:lnSpc>
                          <a:spcPct val="107000"/>
                        </a:lnSpc>
                        <a:spcBef>
                          <a:spcPts val="0"/>
                        </a:spcBef>
                        <a:spcAft>
                          <a:spcPts val="0"/>
                        </a:spcAft>
                      </a:pPr>
                      <a:r>
                        <a:rPr lang="en-US" sz="1000" dirty="0">
                          <a:effectLst/>
                        </a:rPr>
                        <a:t>Perception of the exaggerated presentation of the virus by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-0.27 – -0.13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3475033"/>
                  </a:ext>
                </a:extLst>
              </a:tr>
              <a:tr h="405401">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5111218"/>
                  </a:ext>
                </a:extLst>
              </a:tr>
              <a:tr h="405401">
                <a:tc>
                  <a:txBody>
                    <a:bodyPr/>
                    <a:lstStyle/>
                    <a:p>
                      <a:pPr marL="0" marR="0">
                        <a:lnSpc>
                          <a:spcPct val="107000"/>
                        </a:lnSpc>
                        <a:spcBef>
                          <a:spcPts val="0"/>
                        </a:spcBef>
                        <a:spcAft>
                          <a:spcPts val="0"/>
                        </a:spcAft>
                      </a:pPr>
                      <a:r>
                        <a:rPr lang="en-US" sz="1000" dirty="0">
                          <a:effectLst/>
                        </a:rPr>
                        <a:t>Perception of virus spread speed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0.05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7992079"/>
                  </a:ext>
                </a:extLst>
              </a:tr>
            </a:tbl>
          </a:graphicData>
        </a:graphic>
      </p:graphicFrame>
    </p:spTree>
    <p:extLst>
      <p:ext uri="{BB962C8B-B14F-4D97-AF65-F5344CB8AC3E}">
        <p14:creationId xmlns:p14="http://schemas.microsoft.com/office/powerpoint/2010/main" val="411024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091886209"/>
              </p:ext>
            </p:extLst>
          </p:nvPr>
        </p:nvGraphicFramePr>
        <p:xfrm>
          <a:off x="41148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653937688"/>
              </p:ext>
            </p:extLst>
          </p:nvPr>
        </p:nvGraphicFramePr>
        <p:xfrm>
          <a:off x="152400" y="533400"/>
          <a:ext cx="3505200" cy="573977"/>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a:t>
                      </a:r>
                      <a:r>
                        <a:rPr lang="en-US" sz="1800">
                          <a:solidFill>
                            <a:schemeClr val="tx1"/>
                          </a:solidFill>
                          <a:effectLst/>
                        </a:rPr>
                        <a:t>protective measures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564799877"/>
              </p:ext>
            </p:extLst>
          </p:nvPr>
        </p:nvGraphicFramePr>
        <p:xfrm>
          <a:off x="161192" y="1600200"/>
          <a:ext cx="3572608" cy="3901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In the third wave, compared to the previous waves, the number of respondents who have already carried out (or planned) </a:t>
                      </a:r>
                      <a:r>
                        <a:rPr lang="en-US" sz="1600">
                          <a:effectLst/>
                        </a:rPr>
                        <a:t>protective measures was </a:t>
                      </a:r>
                      <a:r>
                        <a:rPr lang="en-US" sz="1600" dirty="0">
                          <a:effectLst/>
                        </a:rPr>
                        <a:t>significantly reduced</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a:solidFill>
                            <a:schemeClr val="lt1"/>
                          </a:solidFill>
                          <a:effectLst/>
                          <a:latin typeface="+mn-lt"/>
                          <a:ea typeface="+mn-ea"/>
                          <a:cs typeface="+mn-cs"/>
                        </a:rPr>
                        <a:t>The restriction on </a:t>
                      </a:r>
                      <a:r>
                        <a:rPr lang="en-US" sz="1600" b="1" kern="1200" dirty="0">
                          <a:solidFill>
                            <a:schemeClr val="lt1"/>
                          </a:solidFill>
                          <a:effectLst/>
                          <a:latin typeface="+mn-lt"/>
                          <a:ea typeface="+mn-ea"/>
                          <a:cs typeface="+mn-cs"/>
                        </a:rPr>
                        <a:t>the following activities was </a:t>
                      </a:r>
                      <a:r>
                        <a:rPr lang="en-US" sz="1600" b="1" kern="1200">
                          <a:solidFill>
                            <a:schemeClr val="lt1"/>
                          </a:solidFill>
                          <a:effectLst/>
                          <a:latin typeface="+mn-lt"/>
                          <a:ea typeface="+mn-ea"/>
                          <a:cs typeface="+mn-cs"/>
                        </a:rPr>
                        <a:t>especially lifted among </a:t>
                      </a:r>
                      <a:r>
                        <a:rPr lang="en-US" sz="1600" b="1" kern="1200" dirty="0">
                          <a:solidFill>
                            <a:schemeClr val="lt1"/>
                          </a:solidFill>
                          <a:effectLst/>
                          <a:latin typeface="+mn-lt"/>
                          <a:ea typeface="+mn-ea"/>
                          <a:cs typeface="+mn-cs"/>
                        </a:rPr>
                        <a:t>population</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No reception of guests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Prohibiting minor family members from meeting with friends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This once again shows that </a:t>
                      </a:r>
                      <a:r>
                        <a:rPr lang="en-US" sz="1600" b="1" kern="1200">
                          <a:solidFill>
                            <a:schemeClr val="tx1"/>
                          </a:solidFill>
                          <a:effectLst/>
                          <a:latin typeface="+mn-lt"/>
                          <a:ea typeface="+mn-ea"/>
                          <a:cs typeface="+mn-cs"/>
                        </a:rPr>
                        <a:t>the attention of the population </a:t>
                      </a:r>
                      <a:r>
                        <a:rPr lang="en-US" sz="1600" b="1" kern="1200" dirty="0">
                          <a:solidFill>
                            <a:schemeClr val="tx1"/>
                          </a:solidFill>
                          <a:effectLst/>
                          <a:latin typeface="+mn-lt"/>
                          <a:ea typeface="+mn-ea"/>
                          <a:cs typeface="+mn-cs"/>
                        </a:rPr>
                        <a:t>to preventive social activities has been relaxed.</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70712057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73683555"/>
              </p:ext>
            </p:extLst>
          </p:nvPr>
        </p:nvGraphicFramePr>
        <p:xfrm>
          <a:off x="152400" y="533400"/>
          <a:ext cx="3505200" cy="110877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protective actions</a:t>
                      </a:r>
                      <a:endParaRPr lang="ka-GE" sz="1800" dirty="0">
                        <a:solidFill>
                          <a:schemeClr val="tx1"/>
                        </a:solidFill>
                        <a:effectLst/>
                      </a:endParaRPr>
                    </a:p>
                    <a:p>
                      <a:pPr marL="0" marR="0" algn="ctr">
                        <a:lnSpc>
                          <a:spcPct val="107000"/>
                        </a:lnSpc>
                        <a:spcBef>
                          <a:spcPts val="0"/>
                        </a:spcBef>
                        <a:spcAft>
                          <a:spcPts val="0"/>
                        </a:spcAft>
                      </a:pPr>
                      <a:r>
                        <a:rPr lang="ka-GE" sz="1400" b="0" dirty="0">
                          <a:solidFill>
                            <a:schemeClr val="tx1"/>
                          </a:solidFill>
                          <a:effectLst/>
                        </a:rPr>
                        <a:t>(</a:t>
                      </a:r>
                      <a:r>
                        <a:rPr lang="en-US" sz="1400" b="0" dirty="0">
                          <a:solidFill>
                            <a:schemeClr val="tx1"/>
                          </a:solidFill>
                          <a:effectLst/>
                        </a:rPr>
                        <a:t>Continued</a:t>
                      </a:r>
                      <a:r>
                        <a:rPr lang="ka-GE" sz="1400" b="0" dirty="0">
                          <a:solidFill>
                            <a:schemeClr val="tx1"/>
                          </a:solidFill>
                          <a:effectLst/>
                        </a:rPr>
                        <a:t>)</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3406947"/>
              </p:ext>
            </p:extLst>
          </p:nvPr>
        </p:nvGraphicFramePr>
        <p:xfrm>
          <a:off x="152400" y="1783080"/>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The vast majority of respondents did not change their medical or social and vital habits during the pandemic.</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t>METHODOLOGY</a:t>
            </a:r>
          </a:p>
        </p:txBody>
      </p:sp>
      <p:sp>
        <p:nvSpPr>
          <p:cNvPr id="3" name="Content Placeholder 2"/>
          <p:cNvSpPr>
            <a:spLocks noGrp="1"/>
          </p:cNvSpPr>
          <p:nvPr>
            <p:ph idx="1"/>
          </p:nvPr>
        </p:nvSpPr>
        <p:spPr>
          <a:xfrm>
            <a:off x="457200" y="1295400"/>
            <a:ext cx="8229600" cy="4830763"/>
          </a:xfrm>
        </p:spPr>
        <p:txBody>
          <a:bodyPr>
            <a:normAutofit fontScale="32500" lnSpcReduction="20000"/>
          </a:bodyPr>
          <a:lstStyle/>
          <a:p>
            <a:pPr marL="0" lvl="0" indent="0">
              <a:buNone/>
            </a:pPr>
            <a:r>
              <a:rPr lang="en-US" sz="4600" b="1" dirty="0"/>
              <a:t>Study type: </a:t>
            </a:r>
            <a:r>
              <a:rPr lang="en-US" sz="4600" dirty="0"/>
              <a:t>quantitative cohort study</a:t>
            </a:r>
          </a:p>
          <a:p>
            <a:endParaRPr lang="en-US" sz="4600" dirty="0"/>
          </a:p>
          <a:p>
            <a:pPr marL="0" lvl="0" indent="0">
              <a:buNone/>
            </a:pPr>
            <a:r>
              <a:rPr lang="en-US" sz="4600" b="1" dirty="0"/>
              <a:t>Study method</a:t>
            </a:r>
            <a:r>
              <a:rPr lang="ka-GE" sz="4600" b="1" dirty="0"/>
              <a:t>: </a:t>
            </a:r>
            <a:r>
              <a:rPr lang="en-US" sz="4600" dirty="0"/>
              <a:t>telephone survey (average duration - 30 minutes) </a:t>
            </a:r>
          </a:p>
          <a:p>
            <a:pPr lvl="0"/>
            <a:endParaRPr lang="ka-GE" sz="4600" b="1" dirty="0"/>
          </a:p>
          <a:p>
            <a:pPr marL="0" lvl="0" indent="0">
              <a:buNone/>
            </a:pPr>
            <a:r>
              <a:rPr lang="en-US" sz="4600" b="1" dirty="0"/>
              <a:t>Study tool</a:t>
            </a:r>
            <a:r>
              <a:rPr lang="ka-GE" sz="4600" b="1" dirty="0"/>
              <a:t>:</a:t>
            </a:r>
            <a:r>
              <a:rPr lang="ka-GE" sz="4600" dirty="0"/>
              <a:t> </a:t>
            </a:r>
            <a:r>
              <a:rPr lang="en-US" sz="4600" dirty="0"/>
              <a:t>structured questionnaire</a:t>
            </a:r>
          </a:p>
          <a:p>
            <a:endParaRPr lang="en-US" sz="4600" dirty="0"/>
          </a:p>
          <a:p>
            <a:pPr marL="0" lvl="0" indent="0">
              <a:buNone/>
            </a:pPr>
            <a:r>
              <a:rPr lang="en-US" sz="4600" b="1" dirty="0"/>
              <a:t>Study object</a:t>
            </a:r>
            <a:r>
              <a:rPr lang="ka-GE" sz="4600" b="1" dirty="0"/>
              <a:t>:</a:t>
            </a:r>
            <a:r>
              <a:rPr lang="ka-GE" sz="4600" dirty="0"/>
              <a:t> </a:t>
            </a:r>
            <a:r>
              <a:rPr lang="en-US" sz="4600" dirty="0"/>
              <a:t>adult population of 18 regions of Georgia (aged 18 and older) </a:t>
            </a:r>
          </a:p>
          <a:p>
            <a:endParaRPr lang="en-US" sz="4600" dirty="0"/>
          </a:p>
          <a:p>
            <a:pPr marL="0" lvl="0" indent="0">
              <a:buNone/>
            </a:pPr>
            <a:r>
              <a:rPr lang="en-US" sz="4600" b="1" dirty="0"/>
              <a:t>Selection range</a:t>
            </a:r>
            <a:r>
              <a:rPr lang="ka-GE" sz="4600" b="1" dirty="0"/>
              <a:t>:</a:t>
            </a:r>
            <a:r>
              <a:rPr lang="ka-GE" sz="4600" dirty="0"/>
              <a:t> 1000 </a:t>
            </a:r>
            <a:r>
              <a:rPr lang="en-US" sz="4600" dirty="0"/>
              <a:t>respondents (in each wave) </a:t>
            </a:r>
          </a:p>
          <a:p>
            <a:endParaRPr lang="en-US" sz="4600" dirty="0"/>
          </a:p>
          <a:p>
            <a:pPr marL="0" lvl="0" indent="0">
              <a:buNone/>
            </a:pPr>
            <a:r>
              <a:rPr lang="en-US" sz="4600" b="1" dirty="0"/>
              <a:t>Selection error</a:t>
            </a:r>
            <a:r>
              <a:rPr lang="ka-GE" sz="4600" b="1" dirty="0"/>
              <a:t>: </a:t>
            </a:r>
            <a:r>
              <a:rPr lang="en-US" sz="4600" dirty="0"/>
              <a:t>for the entire selection (± 3.1% with 95% reliability); the results of the study are representative according to the respondents' gender, age, urban/rural population. </a:t>
            </a:r>
          </a:p>
          <a:p>
            <a:endParaRPr lang="en-US" sz="4600" dirty="0"/>
          </a:p>
          <a:p>
            <a:pPr marL="0" lvl="0" indent="0">
              <a:buNone/>
            </a:pPr>
            <a:r>
              <a:rPr lang="en-US" sz="4600" b="1" dirty="0"/>
              <a:t>Fieldwork</a:t>
            </a:r>
            <a:r>
              <a:rPr lang="ka-GE" sz="4600" b="1" dirty="0"/>
              <a:t>:</a:t>
            </a:r>
            <a:r>
              <a:rPr lang="ka-GE" sz="4600" dirty="0"/>
              <a:t> </a:t>
            </a:r>
            <a:endParaRPr lang="en-US" sz="4600" dirty="0"/>
          </a:p>
          <a:p>
            <a:r>
              <a:rPr lang="en-US" sz="4600" dirty="0"/>
              <a:t>First wave</a:t>
            </a:r>
            <a:r>
              <a:rPr lang="ka-GE" sz="4600" dirty="0"/>
              <a:t>: </a:t>
            </a:r>
            <a:r>
              <a:rPr lang="en-US" sz="4600" dirty="0"/>
              <a:t>April </a:t>
            </a:r>
            <a:r>
              <a:rPr lang="ka-GE" sz="4600" dirty="0"/>
              <a:t>21-22</a:t>
            </a:r>
            <a:r>
              <a:rPr lang="en-US" sz="4600" dirty="0"/>
              <a:t>, 2020</a:t>
            </a:r>
          </a:p>
          <a:p>
            <a:r>
              <a:rPr lang="en-US" sz="4600" dirty="0"/>
              <a:t>Second wave: April 29-30, 2020</a:t>
            </a:r>
          </a:p>
          <a:p>
            <a:r>
              <a:rPr lang="en-US" sz="4600" dirty="0"/>
              <a:t>Third wave: May 14-15, 2020</a:t>
            </a:r>
          </a:p>
          <a:p>
            <a:pPr marL="0" indent="0">
              <a:buNone/>
            </a:pPr>
            <a:r>
              <a:rPr lang="ka-GE" sz="4600" dirty="0"/>
              <a:t> </a:t>
            </a:r>
            <a:endParaRPr lang="en-US" sz="4600" dirty="0"/>
          </a:p>
          <a:p>
            <a:pPr marL="0" lvl="0" indent="0">
              <a:buNone/>
            </a:pPr>
            <a:r>
              <a:rPr lang="en-US" sz="4600" b="1" dirty="0"/>
              <a:t>Data analysis methods</a:t>
            </a:r>
            <a:r>
              <a:rPr lang="ka-GE" sz="4600" b="1" dirty="0"/>
              <a:t>:</a:t>
            </a:r>
            <a:r>
              <a:rPr lang="ka-GE" sz="4600" dirty="0"/>
              <a:t> </a:t>
            </a:r>
            <a:r>
              <a:rPr lang="en-US" sz="4600" dirty="0"/>
              <a:t>univariate, bivariate and multivariate</a:t>
            </a:r>
          </a:p>
          <a:p>
            <a:endParaRPr lang="en-US" dirty="0"/>
          </a:p>
        </p:txBody>
      </p:sp>
    </p:spTree>
    <p:extLst>
      <p:ext uri="{BB962C8B-B14F-4D97-AF65-F5344CB8AC3E}">
        <p14:creationId xmlns:p14="http://schemas.microsoft.com/office/powerpoint/2010/main" val="412176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 calcmode="lin" valueType="num">
                                      <p:cBhvr additive="base">
                                        <p:cTn id="61"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7" end="17"/>
                                            </p:txEl>
                                          </p:spTgt>
                                        </p:tgtEl>
                                        <p:attrNameLst>
                                          <p:attrName>style.visibility</p:attrName>
                                        </p:attrNameLst>
                                      </p:cBhvr>
                                      <p:to>
                                        <p:strVal val="visible"/>
                                      </p:to>
                                    </p:set>
                                    <p:anim calcmode="lin" valueType="num">
                                      <p:cBhvr additive="base">
                                        <p:cTn id="73"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gtEl>
                                        <p:attrNameLst>
                                          <p:attrName>style.visibility</p:attrName>
                                        </p:attrNameLst>
                                      </p:cBhvr>
                                      <p:to>
                                        <p:strVal val="visible"/>
                                      </p:to>
                                    </p:set>
                                    <p:anim calcmode="lin" valueType="num">
                                      <p:cBhvr additive="base">
                                        <p:cTn id="79" dur="500" fill="hold"/>
                                        <p:tgtEl>
                                          <p:spTgt spid="2"/>
                                        </p:tgtEl>
                                        <p:attrNameLst>
                                          <p:attrName>ppt_x</p:attrName>
                                        </p:attrNameLst>
                                      </p:cBhvr>
                                      <p:tavLst>
                                        <p:tav tm="0">
                                          <p:val>
                                            <p:strVal val="#ppt_x"/>
                                          </p:val>
                                        </p:tav>
                                        <p:tav tm="100000">
                                          <p:val>
                                            <p:strVal val="#ppt_x"/>
                                          </p:val>
                                        </p:tav>
                                      </p:tavLst>
                                    </p:anim>
                                    <p:anim calcmode="lin" valueType="num">
                                      <p:cBhvr additive="base">
                                        <p:cTn id="8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3070727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Implement and plan </a:t>
                      </a:r>
                      <a:r>
                        <a:rPr lang="en-US" sz="1800">
                          <a:solidFill>
                            <a:schemeClr val="tx1"/>
                          </a:solidFill>
                          <a:effectLst/>
                          <a:latin typeface="+mn-lt"/>
                          <a:ea typeface="+mn-ea"/>
                          <a:cs typeface="+mn-cs"/>
                        </a:rPr>
                        <a:t>protective measures</a:t>
                      </a:r>
                      <a:r>
                        <a:rPr lang="ka-GE" sz="1800" baseline="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90363545"/>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Women, compared to men, are more </a:t>
                      </a:r>
                      <a:r>
                        <a:rPr lang="en-US" sz="1600" b="1" kern="1200">
                          <a:solidFill>
                            <a:schemeClr val="tx1"/>
                          </a:solidFill>
                          <a:effectLst/>
                          <a:latin typeface="+mn-lt"/>
                          <a:ea typeface="+mn-ea"/>
                          <a:cs typeface="+mn-cs"/>
                        </a:rPr>
                        <a:t>likely to</a:t>
                      </a:r>
                      <a:r>
                        <a:rPr lang="en-US" sz="1600" b="1" kern="1200" baseline="0">
                          <a:solidFill>
                            <a:schemeClr val="tx1"/>
                          </a:solidFill>
                          <a:effectLst/>
                          <a:latin typeface="+mn-lt"/>
                          <a:ea typeface="+mn-ea"/>
                          <a:cs typeface="+mn-cs"/>
                        </a:rPr>
                        <a:t> observe</a:t>
                      </a:r>
                      <a:r>
                        <a:rPr lang="en-US" sz="1600" b="1" kern="1200">
                          <a:solidFill>
                            <a:schemeClr val="tx1"/>
                          </a:solidFill>
                          <a:effectLst/>
                          <a:latin typeface="+mn-lt"/>
                          <a:ea typeface="+mn-ea"/>
                          <a:cs typeface="+mn-cs"/>
                        </a:rPr>
                        <a:t> protective measures.</a:t>
                      </a:r>
                      <a:r>
                        <a:rPr lang="ka-GE" sz="1600" b="1" kern="120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Growing confidence in government agencies has a positive effect on preventive measures</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closely respondents perceive the virus, the more perfectly they follow the rules of protection</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frequently respondents receive information about the virus through the media, the more they observe preventive measures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349270218"/>
              </p:ext>
            </p:extLst>
          </p:nvPr>
        </p:nvGraphicFramePr>
        <p:xfrm>
          <a:off x="228601" y="3505201"/>
          <a:ext cx="8305798" cy="2667001"/>
        </p:xfrm>
        <a:graphic>
          <a:graphicData uri="http://schemas.openxmlformats.org/drawingml/2006/table">
            <a:tbl>
              <a:tblPr firstRow="1" firstCol="1" bandRow="1">
                <a:tableStyleId>{5C22544A-7EE6-4342-B048-85BDC9FD1C3A}</a:tableStyleId>
              </a:tblPr>
              <a:tblGrid>
                <a:gridCol w="2997664">
                  <a:extLst>
                    <a:ext uri="{9D8B030D-6E8A-4147-A177-3AD203B41FA5}">
                      <a16:colId xmlns:a16="http://schemas.microsoft.com/office/drawing/2014/main" val="3031480459"/>
                    </a:ext>
                  </a:extLst>
                </a:gridCol>
                <a:gridCol w="2017996">
                  <a:extLst>
                    <a:ext uri="{9D8B030D-6E8A-4147-A177-3AD203B41FA5}">
                      <a16:colId xmlns:a16="http://schemas.microsoft.com/office/drawing/2014/main" val="4089673217"/>
                    </a:ext>
                  </a:extLst>
                </a:gridCol>
                <a:gridCol w="2017996">
                  <a:extLst>
                    <a:ext uri="{9D8B030D-6E8A-4147-A177-3AD203B41FA5}">
                      <a16:colId xmlns:a16="http://schemas.microsoft.com/office/drawing/2014/main" val="4096145123"/>
                    </a:ext>
                  </a:extLst>
                </a:gridCol>
                <a:gridCol w="1272142">
                  <a:extLst>
                    <a:ext uri="{9D8B030D-6E8A-4147-A177-3AD203B41FA5}">
                      <a16:colId xmlns:a16="http://schemas.microsoft.com/office/drawing/2014/main" val="2562740787"/>
                    </a:ext>
                  </a:extLst>
                </a:gridCol>
              </a:tblGrid>
              <a:tr h="379991">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Take protective 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5279133"/>
                  </a:ext>
                </a:extLst>
              </a:tr>
              <a:tr h="37158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0575285"/>
                  </a:ext>
                </a:extLst>
              </a:tr>
              <a:tr h="349726">
                <a:tc>
                  <a:txBody>
                    <a:bodyPr/>
                    <a:lstStyle/>
                    <a:p>
                      <a:pPr marL="0" marR="0">
                        <a:lnSpc>
                          <a:spcPct val="107000"/>
                        </a:lnSpc>
                        <a:spcBef>
                          <a:spcPts val="0"/>
                        </a:spcBef>
                        <a:spcAft>
                          <a:spcPts val="0"/>
                        </a:spcAft>
                      </a:pPr>
                      <a:r>
                        <a:rPr lang="en-US" sz="1000" dirty="0">
                          <a:effectLst/>
                        </a:rPr>
                        <a:t>Gender: female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0.12 – 0.26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3471897"/>
                  </a:ext>
                </a:extLst>
              </a:tr>
              <a:tr h="34972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-0.17 – -0.03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493090"/>
                  </a:ext>
                </a:extLst>
              </a:tr>
              <a:tr h="42219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5352948"/>
                  </a:ext>
                </a:extLst>
              </a:tr>
              <a:tr h="42219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303088"/>
                  </a:ext>
                </a:extLst>
              </a:tr>
              <a:tr h="371585">
                <a:tc>
                  <a:txBody>
                    <a:bodyPr/>
                    <a:lstStyle/>
                    <a:p>
                      <a:pPr marL="0" marR="0">
                        <a:lnSpc>
                          <a:spcPct val="107000"/>
                        </a:lnSpc>
                        <a:spcBef>
                          <a:spcPts val="0"/>
                        </a:spcBef>
                        <a:spcAft>
                          <a:spcPts val="0"/>
                        </a:spcAft>
                      </a:pPr>
                      <a:r>
                        <a:rPr lang="en-US" sz="1000" dirty="0">
                          <a:effectLst/>
                        </a:rPr>
                        <a:t>Feeling </a:t>
                      </a:r>
                      <a:r>
                        <a:rPr lang="en-US" sz="1000">
                          <a:effectLst/>
                        </a:rPr>
                        <a:t>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4401900"/>
                  </a:ext>
                </a:extLst>
              </a:tr>
            </a:tbl>
          </a:graphicData>
        </a:graphic>
      </p:graphicFrame>
    </p:spTree>
    <p:extLst>
      <p:ext uri="{BB962C8B-B14F-4D97-AF65-F5344CB8AC3E}">
        <p14:creationId xmlns:p14="http://schemas.microsoft.com/office/powerpoint/2010/main" val="454950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0678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06169904"/>
              </p:ext>
            </p:extLst>
          </p:nvPr>
        </p:nvGraphicFramePr>
        <p:xfrm>
          <a:off x="152400" y="381000"/>
          <a:ext cx="3505200" cy="58699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Frequency of receiving information</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4252901"/>
              </p:ext>
            </p:extLst>
          </p:nvPr>
        </p:nvGraphicFramePr>
        <p:xfrm>
          <a:off x="152400" y="1143000"/>
          <a:ext cx="3572608" cy="42976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90% of respondents in all three waves report that they often receive information about the new coronavirus</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However, compared to the first two waves, the third wave reduces the number of people who receive information very often</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pPr algn="ctr"/>
                      <a:r>
                        <a:rPr lang="en-US" sz="1800" b="1" kern="1200" dirty="0">
                          <a:solidFill>
                            <a:schemeClr val="tx1"/>
                          </a:solidFill>
                          <a:effectLst/>
                          <a:latin typeface="+mn-lt"/>
                          <a:ea typeface="+mn-ea"/>
                          <a:cs typeface="+mn-cs"/>
                        </a:rPr>
                        <a:t>Such dynamics can be explained by the fact that the public is already saturated with a lot of information </a:t>
                      </a:r>
                      <a:r>
                        <a:rPr lang="en-US" sz="1800" b="1" kern="1200">
                          <a:solidFill>
                            <a:schemeClr val="tx1"/>
                          </a:solidFill>
                          <a:effectLst/>
                          <a:latin typeface="+mn-lt"/>
                          <a:ea typeface="+mn-ea"/>
                          <a:cs typeface="+mn-cs"/>
                        </a:rPr>
                        <a:t>about the coronavirus </a:t>
                      </a:r>
                      <a:r>
                        <a:rPr lang="en-US" sz="1800" b="1" kern="1200" dirty="0">
                          <a:solidFill>
                            <a:schemeClr val="tx1"/>
                          </a:solidFill>
                          <a:effectLst/>
                          <a:latin typeface="+mn-lt"/>
                          <a:ea typeface="+mn-ea"/>
                          <a:cs typeface="+mn-cs"/>
                        </a:rPr>
                        <a:t>and is less likely to wait for the daily news.</a:t>
                      </a: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266860847"/>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34146903"/>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Satisfaction with the information received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75335854"/>
              </p:ext>
            </p:extLst>
          </p:nvPr>
        </p:nvGraphicFramePr>
        <p:xfrm>
          <a:off x="181708" y="1266059"/>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About 90% of respondents in all three waves are satisfied with the information they receive about COVID-19.</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1353723"/>
              </p:ext>
            </p:extLst>
          </p:nvPr>
        </p:nvGraphicFramePr>
        <p:xfrm>
          <a:off x="152400" y="381000"/>
          <a:ext cx="8610600" cy="479108"/>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Satisfaction with the information received</a:t>
                      </a:r>
                    </a:p>
                    <a:p>
                      <a:pPr marL="0" marR="0" algn="ctr">
                        <a:lnSpc>
                          <a:spcPct val="107000"/>
                        </a:lnSpc>
                        <a:spcBef>
                          <a:spcPts val="0"/>
                        </a:spcBef>
                        <a:spcAft>
                          <a:spcPts val="0"/>
                        </a:spcAft>
                      </a:pP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40231315"/>
              </p:ext>
            </p:extLst>
          </p:nvPr>
        </p:nvGraphicFramePr>
        <p:xfrm>
          <a:off x="152400" y="914400"/>
          <a:ext cx="8610600" cy="27127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The more frequently respondents use the media, the more satisfied they are with the information they receive.</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the respondents trust the media, the more satisfied they are with the information </a:t>
                      </a:r>
                      <a:r>
                        <a:rPr lang="en-US" sz="1600" b="1" kern="1200">
                          <a:solidFill>
                            <a:schemeClr val="tx1"/>
                          </a:solidFill>
                          <a:effectLst/>
                          <a:latin typeface="+mn-lt"/>
                          <a:ea typeface="+mn-ea"/>
                          <a:cs typeface="+mn-cs"/>
                        </a:rPr>
                        <a:t>received from </a:t>
                      </a:r>
                      <a:r>
                        <a:rPr lang="en-US" sz="1600" b="1" kern="1200" dirty="0">
                          <a:solidFill>
                            <a:schemeClr val="tx1"/>
                          </a:solidFill>
                          <a:effectLst/>
                          <a:latin typeface="+mn-lt"/>
                          <a:ea typeface="+mn-ea"/>
                          <a:cs typeface="+mn-cs"/>
                        </a:rPr>
                        <a:t>the media.</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greater the trust in the medical sector, the more satisfied the respondents are with the information received.</a:t>
                      </a:r>
                      <a:r>
                        <a:rPr lang="ka-GE" sz="1600" b="1" kern="1200" dirty="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a:solidFill>
                            <a:schemeClr val="tx1"/>
                          </a:solidFill>
                          <a:effectLst/>
                          <a:latin typeface="+mn-lt"/>
                          <a:ea typeface="+mn-ea"/>
                          <a:cs typeface="+mn-cs"/>
                        </a:rPr>
                        <a:t>Those</a:t>
                      </a:r>
                      <a:r>
                        <a:rPr lang="en-US" sz="1600" b="1" kern="1200" baseline="0">
                          <a:solidFill>
                            <a:schemeClr val="tx1"/>
                          </a:solidFill>
                          <a:effectLst/>
                          <a:latin typeface="+mn-lt"/>
                          <a:ea typeface="+mn-ea"/>
                          <a:cs typeface="+mn-cs"/>
                        </a:rPr>
                        <a:t> who lost their jobs during the pandemic are more</a:t>
                      </a:r>
                      <a:r>
                        <a:rPr lang="en-US" sz="1600" b="1" kern="1200">
                          <a:solidFill>
                            <a:schemeClr val="tx1"/>
                          </a:solidFill>
                          <a:effectLst/>
                          <a:latin typeface="+mn-lt"/>
                          <a:ea typeface="+mn-ea"/>
                          <a:cs typeface="+mn-cs"/>
                        </a:rPr>
                        <a:t> </a:t>
                      </a:r>
                      <a:r>
                        <a:rPr lang="en-US" sz="1600" b="1" kern="1200" dirty="0">
                          <a:solidFill>
                            <a:schemeClr val="tx1"/>
                          </a:solidFill>
                          <a:effectLst/>
                          <a:latin typeface="+mn-lt"/>
                          <a:ea typeface="+mn-ea"/>
                          <a:cs typeface="+mn-cs"/>
                        </a:rPr>
                        <a:t>satisfied with the </a:t>
                      </a:r>
                      <a:r>
                        <a:rPr lang="en-US" sz="1600" b="1" kern="1200">
                          <a:solidFill>
                            <a:schemeClr val="tx1"/>
                          </a:solidFill>
                          <a:effectLst/>
                          <a:latin typeface="+mn-lt"/>
                          <a:ea typeface="+mn-ea"/>
                          <a:cs typeface="+mn-cs"/>
                        </a:rPr>
                        <a:t>information received.</a:t>
                      </a:r>
                      <a:endParaRPr lang="en-US" sz="16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057106897"/>
              </p:ext>
            </p:extLst>
          </p:nvPr>
        </p:nvGraphicFramePr>
        <p:xfrm>
          <a:off x="304801" y="4114800"/>
          <a:ext cx="8358554" cy="2362199"/>
        </p:xfrm>
        <a:graphic>
          <a:graphicData uri="http://schemas.openxmlformats.org/drawingml/2006/table">
            <a:tbl>
              <a:tblPr firstRow="1" firstCol="1" bandRow="1">
                <a:tableStyleId>{5C22544A-7EE6-4342-B048-85BDC9FD1C3A}</a:tableStyleId>
              </a:tblPr>
              <a:tblGrid>
                <a:gridCol w="3857391">
                  <a:extLst>
                    <a:ext uri="{9D8B030D-6E8A-4147-A177-3AD203B41FA5}">
                      <a16:colId xmlns:a16="http://schemas.microsoft.com/office/drawing/2014/main" val="1106425733"/>
                    </a:ext>
                  </a:extLst>
                </a:gridCol>
                <a:gridCol w="1738887">
                  <a:extLst>
                    <a:ext uri="{9D8B030D-6E8A-4147-A177-3AD203B41FA5}">
                      <a16:colId xmlns:a16="http://schemas.microsoft.com/office/drawing/2014/main" val="828283699"/>
                    </a:ext>
                  </a:extLst>
                </a:gridCol>
                <a:gridCol w="1738887">
                  <a:extLst>
                    <a:ext uri="{9D8B030D-6E8A-4147-A177-3AD203B41FA5}">
                      <a16:colId xmlns:a16="http://schemas.microsoft.com/office/drawing/2014/main" val="2817258669"/>
                    </a:ext>
                  </a:extLst>
                </a:gridCol>
                <a:gridCol w="1023389">
                  <a:extLst>
                    <a:ext uri="{9D8B030D-6E8A-4147-A177-3AD203B41FA5}">
                      <a16:colId xmlns:a16="http://schemas.microsoft.com/office/drawing/2014/main" val="1736724746"/>
                    </a:ext>
                  </a:extLst>
                </a:gridCol>
              </a:tblGrid>
              <a:tr h="409086">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Satisfaction with the information received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14277204"/>
                  </a:ext>
                </a:extLst>
              </a:tr>
              <a:tr h="40003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3385333"/>
                  </a:ext>
                </a:extLst>
              </a:tr>
              <a:tr h="376504">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0.10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7511875"/>
                  </a:ext>
                </a:extLst>
              </a:tr>
              <a:tr h="37650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0.20 – 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9532731"/>
                  </a:ext>
                </a:extLst>
              </a:tr>
              <a:tr h="400035">
                <a:tc>
                  <a:txBody>
                    <a:bodyPr/>
                    <a:lstStyle/>
                    <a:p>
                      <a:pPr marL="0" marR="0">
                        <a:lnSpc>
                          <a:spcPct val="107000"/>
                        </a:lnSpc>
                        <a:spcBef>
                          <a:spcPts val="0"/>
                        </a:spcBef>
                        <a:spcAft>
                          <a:spcPts val="0"/>
                        </a:spcAft>
                      </a:pPr>
                      <a:r>
                        <a:rPr lang="en-US" sz="1000">
                          <a:effectLst/>
                        </a:rPr>
                        <a:t>Confidence </a:t>
                      </a:r>
                      <a:r>
                        <a:rPr lang="en-US" sz="1000" dirty="0">
                          <a:effectLst/>
                        </a:rPr>
                        <a:t>in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0384995"/>
                  </a:ext>
                </a:extLst>
              </a:tr>
              <a:tr h="400035">
                <a:tc>
                  <a:txBody>
                    <a:bodyPr/>
                    <a:lstStyle/>
                    <a:p>
                      <a:pPr marL="0" marR="0">
                        <a:lnSpc>
                          <a:spcPct val="107000"/>
                        </a:lnSpc>
                        <a:spcBef>
                          <a:spcPts val="0"/>
                        </a:spcBef>
                        <a:spcAft>
                          <a:spcPts val="0"/>
                        </a:spcAft>
                      </a:pPr>
                      <a:r>
                        <a:rPr lang="en-US" sz="900" dirty="0">
                          <a:effectLst/>
                        </a:rPr>
                        <a:t>Loss of job during the pandemic vs maintaining job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2818494"/>
                  </a:ext>
                </a:extLst>
              </a:tr>
            </a:tbl>
          </a:graphicData>
        </a:graphic>
      </p:graphicFrame>
    </p:spTree>
    <p:extLst>
      <p:ext uri="{BB962C8B-B14F-4D97-AF65-F5344CB8AC3E}">
        <p14:creationId xmlns:p14="http://schemas.microsoft.com/office/powerpoint/2010/main" val="440845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524798946"/>
              </p:ext>
            </p:extLst>
          </p:nvPr>
        </p:nvGraphicFramePr>
        <p:xfrm>
          <a:off x="3962400" y="0"/>
          <a:ext cx="4876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073367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Required information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97533646"/>
              </p:ext>
            </p:extLst>
          </p:nvPr>
        </p:nvGraphicFramePr>
        <p:xfrm>
          <a:off x="181708" y="1266059"/>
          <a:ext cx="3572608" cy="27127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Despite the satisfaction with the information received, in all three waves, the majority of respondents acknowledge the need to receive updated/supplementary information</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This is especially true for scientific advances in the development of vaccines and medicines against the new coronavirus</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4049121"/>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60328022"/>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an urgent healthcare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6717480"/>
              </p:ext>
            </p:extLst>
          </p:nvPr>
        </p:nvGraphicFramePr>
        <p:xfrm>
          <a:off x="190500" y="1600200"/>
          <a:ext cx="3572608" cy="14630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If respondents or </a:t>
                      </a:r>
                      <a:r>
                        <a:rPr lang="en-US" sz="1600" dirty="0">
                          <a:effectLst/>
                        </a:rPr>
                        <a:t>their family members experience symptoms such as fever, cough, shortness of breath, etc., more than 70% of </a:t>
                      </a:r>
                      <a:r>
                        <a:rPr lang="en-US" sz="1600">
                          <a:effectLst/>
                        </a:rPr>
                        <a:t>respondents in </a:t>
                      </a:r>
                      <a:r>
                        <a:rPr lang="en-US" sz="1600" dirty="0">
                          <a:effectLst/>
                        </a:rPr>
                        <a:t>all three waves find a </a:t>
                      </a:r>
                      <a:r>
                        <a:rPr lang="en-US" sz="1600">
                          <a:effectLst/>
                        </a:rPr>
                        <a:t>way out by calling </a:t>
                      </a:r>
                      <a:r>
                        <a:rPr lang="en-US" sz="1600" dirty="0">
                          <a:effectLst/>
                        </a:rPr>
                        <a:t>112 hotline. </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458202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63892459"/>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the urgent social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9846848"/>
              </p:ext>
            </p:extLst>
          </p:nvPr>
        </p:nvGraphicFramePr>
        <p:xfrm>
          <a:off x="190500" y="1600200"/>
          <a:ext cx="3572608" cy="26822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In case </a:t>
                      </a:r>
                      <a:r>
                        <a:rPr lang="en-US" sz="1600" dirty="0">
                          <a:effectLst/>
                        </a:rPr>
                        <a:t>of supply and relocation problems, an average of one-third of respondents correctly indicate calling 144 hotline</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about a quarter </a:t>
                      </a:r>
                      <a:r>
                        <a:rPr lang="en-US" sz="1600" b="1" kern="1200">
                          <a:solidFill>
                            <a:schemeClr val="lt1"/>
                          </a:solidFill>
                          <a:effectLst/>
                          <a:latin typeface="+mn-lt"/>
                          <a:ea typeface="+mn-ea"/>
                          <a:cs typeface="+mn-cs"/>
                        </a:rPr>
                        <a:t>mistakenly call </a:t>
                      </a:r>
                      <a:r>
                        <a:rPr lang="en-US" sz="1600" b="1" kern="1200" dirty="0">
                          <a:solidFill>
                            <a:schemeClr val="lt1"/>
                          </a:solidFill>
                          <a:effectLst/>
                          <a:latin typeface="+mn-lt"/>
                          <a:ea typeface="+mn-ea"/>
                          <a:cs typeface="+mn-cs"/>
                        </a:rPr>
                        <a:t>112 hotline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Addressing members of the primary group is a solution for a quarter of respondents</a:t>
                      </a:r>
                      <a:r>
                        <a:rPr lang="ka-GE" sz="1600" b="1" kern="1200" baseline="0" dirty="0">
                          <a:solidFill>
                            <a:schemeClr val="lt1"/>
                          </a:solidFill>
                          <a:effectLst/>
                          <a:latin typeface="+mn-lt"/>
                          <a:ea typeface="+mn-ea"/>
                          <a:cs typeface="+mn-cs"/>
                        </a:rPr>
                        <a:t>.</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14220489"/>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34469224"/>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Confidence in stakeholders</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21769864"/>
              </p:ext>
            </p:extLst>
          </p:nvPr>
        </p:nvGraphicFramePr>
        <p:xfrm>
          <a:off x="152400" y="1143000"/>
          <a:ext cx="3572608" cy="4663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85% of respondents of all three waves expressed high confidence in the following structures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Hospitals that treat people infected </a:t>
                      </a:r>
                      <a:r>
                        <a:rPr lang="en-US" sz="1600" b="1" kern="1200">
                          <a:solidFill>
                            <a:schemeClr val="lt1"/>
                          </a:solidFill>
                          <a:effectLst/>
                          <a:latin typeface="+mn-lt"/>
                          <a:ea typeface="+mn-ea"/>
                          <a:cs typeface="+mn-cs"/>
                        </a:rPr>
                        <a:t>with the coronavirus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NCDC</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Ministry of Health;</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Coronavirus-related Coordinating Council</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Confidence ratios are lowest for private companies/businesses.</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The greater the frequency of use of various media outlets, the greater the trust in government and medical structures</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64769910"/>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7669781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Assess the adequacy of the measures taken by the government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0294697"/>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in all three waves</a:t>
                      </a:r>
                      <a:r>
                        <a:rPr lang="en-US" sz="1600" b="1" kern="1200">
                          <a:solidFill>
                            <a:schemeClr val="lt1"/>
                          </a:solidFill>
                          <a:effectLst/>
                          <a:latin typeface="+mn-lt"/>
                          <a:ea typeface="+mn-ea"/>
                          <a:cs typeface="+mn-cs"/>
                        </a:rPr>
                        <a:t>, agree </a:t>
                      </a:r>
                      <a:r>
                        <a:rPr lang="en-US" sz="1600" b="1" kern="1200" dirty="0">
                          <a:solidFill>
                            <a:schemeClr val="lt1"/>
                          </a:solidFill>
                          <a:effectLst/>
                          <a:latin typeface="+mn-lt"/>
                          <a:ea typeface="+mn-ea"/>
                          <a:cs typeface="+mn-cs"/>
                        </a:rPr>
                        <a:t>that the measures taken by the Georgian government against COVID-19 are adequate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the positive assessment of the measures taken by the government in the second and third waves has been somewhat reduced</a:t>
                      </a:r>
                      <a:r>
                        <a:rPr lang="ka-GE" sz="1600" b="1" kern="1200" dirty="0">
                          <a:solidFill>
                            <a:schemeClr val="lt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Increasing resistance is likely to have both economic and psychological motivations: people need employment in order to earn an income, which, in the face of severe constraints, is often impossible. In addition, for emotional stability, people need to restore physical social connections</a:t>
                      </a:r>
                      <a:r>
                        <a:rPr lang="ka-GE" sz="1400" b="1" kern="1200" dirty="0">
                          <a:solidFill>
                            <a:schemeClr val="tx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The more trust there is in government agencies, the more adequate the measures taken by the government will be.</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06825506"/>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4133501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05551698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800" b="1" kern="1200" dirty="0">
                          <a:solidFill>
                            <a:schemeClr val="lt1"/>
                          </a:solidFill>
                          <a:effectLst/>
                          <a:latin typeface="+mn-lt"/>
                          <a:ea typeface="+mn-ea"/>
                          <a:cs typeface="+mn-cs"/>
                        </a:rPr>
                        <a:t>In the third wave, compared to the second wave, the share of respondents who agree with the provision that the government's plan to gradually lift the restrictions is in line with the current situation has increased even more.</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21154084"/>
              </p:ext>
            </p:extLst>
          </p:nvPr>
        </p:nvGraphicFramePr>
        <p:xfrm>
          <a:off x="4352192" y="228600"/>
          <a:ext cx="4800600" cy="4191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912484103"/>
              </p:ext>
            </p:extLst>
          </p:nvPr>
        </p:nvGraphicFramePr>
        <p:xfrm>
          <a:off x="161192" y="1219200"/>
          <a:ext cx="4038600" cy="43434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500" b="1" kern="1200">
                          <a:solidFill>
                            <a:schemeClr val="lt1"/>
                          </a:solidFill>
                          <a:effectLst/>
                          <a:latin typeface="+mn-lt"/>
                          <a:ea typeface="+mn-ea"/>
                          <a:cs typeface="+mn-cs"/>
                        </a:rPr>
                        <a:t>The state of things caused by the coronavirus </a:t>
                      </a:r>
                      <a:r>
                        <a:rPr lang="en-US" sz="1500" b="1" kern="1200" dirty="0">
                          <a:solidFill>
                            <a:schemeClr val="lt1"/>
                          </a:solidFill>
                          <a:effectLst/>
                          <a:latin typeface="+mn-lt"/>
                          <a:ea typeface="+mn-ea"/>
                          <a:cs typeface="+mn-cs"/>
                        </a:rPr>
                        <a:t>has </a:t>
                      </a:r>
                      <a:r>
                        <a:rPr lang="en-US" sz="1500" b="1" kern="1200">
                          <a:solidFill>
                            <a:schemeClr val="lt1"/>
                          </a:solidFill>
                          <a:effectLst/>
                          <a:latin typeface="+mn-lt"/>
                          <a:ea typeface="+mn-ea"/>
                          <a:cs typeface="+mn-cs"/>
                        </a:rPr>
                        <a:t>reduced income of a </a:t>
                      </a:r>
                      <a:r>
                        <a:rPr lang="en-US" sz="1500" b="1" kern="1200" dirty="0">
                          <a:solidFill>
                            <a:schemeClr val="lt1"/>
                          </a:solidFill>
                          <a:effectLst/>
                          <a:latin typeface="+mn-lt"/>
                          <a:ea typeface="+mn-ea"/>
                          <a:cs typeface="+mn-cs"/>
                        </a:rPr>
                        <a:t>significant portion </a:t>
                      </a:r>
                      <a:r>
                        <a:rPr lang="en-US" sz="1500" b="1" kern="1200">
                          <a:solidFill>
                            <a:schemeClr val="lt1"/>
                          </a:solidFill>
                          <a:effectLst/>
                          <a:latin typeface="+mn-lt"/>
                          <a:ea typeface="+mn-ea"/>
                          <a:cs typeface="+mn-cs"/>
                        </a:rPr>
                        <a:t>of families and impoverished them.</a:t>
                      </a:r>
                      <a:endParaRPr lang="ka-GE" sz="1500" b="1" kern="1200" dirty="0">
                        <a:solidFill>
                          <a:schemeClr val="lt1"/>
                        </a:solidFill>
                        <a:effectLst/>
                        <a:latin typeface="+mn-lt"/>
                        <a:ea typeface="+mn-ea"/>
                        <a:cs typeface="+mn-cs"/>
                      </a:endParaRPr>
                    </a:p>
                    <a:p>
                      <a:endParaRPr lang="ka-GE" sz="1500" b="1" kern="1200" dirty="0">
                        <a:solidFill>
                          <a:schemeClr val="lt1"/>
                        </a:solidFill>
                        <a:effectLst/>
                        <a:latin typeface="+mn-lt"/>
                        <a:ea typeface="+mn-ea"/>
                        <a:cs typeface="+mn-cs"/>
                      </a:endParaRPr>
                    </a:p>
                    <a:p>
                      <a:pPr marL="0" indent="0">
                        <a:buFont typeface="Arial" panose="020B0604020202020204" pitchFamily="34" charset="0"/>
                        <a:buNone/>
                      </a:pPr>
                      <a:r>
                        <a:rPr lang="en-US" sz="1500" b="1" kern="1200" dirty="0">
                          <a:solidFill>
                            <a:schemeClr val="lt1"/>
                          </a:solidFill>
                          <a:effectLst/>
                          <a:latin typeface="+mn-lt"/>
                          <a:ea typeface="+mn-ea"/>
                          <a:cs typeface="+mn-cs"/>
                        </a:rPr>
                        <a:t>In the context of the pandemic</a:t>
                      </a:r>
                      <a:r>
                        <a:rPr lang="ka-GE" sz="15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500" b="1" kern="1200" dirty="0">
                          <a:solidFill>
                            <a:schemeClr val="lt1"/>
                          </a:solidFill>
                          <a:effectLst/>
                          <a:latin typeface="+mn-lt"/>
                          <a:ea typeface="+mn-ea"/>
                          <a:cs typeface="+mn-cs"/>
                        </a:rPr>
                        <a:t>Income of 23% of families reduced</a:t>
                      </a:r>
                      <a:endParaRPr lang="ka-GE" sz="1500" b="1" kern="1200" baseline="0" dirty="0">
                        <a:solidFill>
                          <a:schemeClr val="lt1"/>
                        </a:solidFill>
                        <a:effectLst/>
                        <a:latin typeface="+mn-lt"/>
                        <a:ea typeface="+mn-ea"/>
                        <a:cs typeface="+mn-cs"/>
                      </a:endParaRP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Remained the same for </a:t>
                      </a:r>
                      <a:r>
                        <a:rPr lang="ka-GE" sz="1500" b="1" kern="1200" baseline="0" dirty="0">
                          <a:solidFill>
                            <a:schemeClr val="lt1"/>
                          </a:solidFill>
                          <a:effectLst/>
                          <a:latin typeface="+mn-lt"/>
                          <a:ea typeface="+mn-ea"/>
                          <a:cs typeface="+mn-cs"/>
                        </a:rPr>
                        <a:t>65%</a:t>
                      </a: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Increased for </a:t>
                      </a:r>
                      <a:r>
                        <a:rPr lang="ka-GE" sz="1500" b="1" kern="1200" baseline="0" dirty="0">
                          <a:solidFill>
                            <a:schemeClr val="lt1"/>
                          </a:solidFill>
                          <a:effectLst/>
                          <a:latin typeface="+mn-lt"/>
                          <a:ea typeface="+mn-ea"/>
                          <a:cs typeface="+mn-cs"/>
                        </a:rPr>
                        <a:t>3%</a:t>
                      </a:r>
                      <a:endParaRPr lang="en-US" sz="1500" b="1" kern="1200" dirty="0">
                        <a:solidFill>
                          <a:schemeClr val="lt1"/>
                        </a:solidFill>
                        <a:effectLst/>
                        <a:latin typeface="+mn-lt"/>
                        <a:ea typeface="+mn-ea"/>
                        <a:cs typeface="+mn-cs"/>
                      </a:endParaRP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decline in income mainly affected low-income families (0-300 GEL and 301-500 GEL per month) - the poor became even poorer.</a:t>
                      </a: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third wave shows a small increase in the income of the population; this mainly affected low-income families (0-300 GEL); the share of such families in the third wave, compared to the second wave, decreased by about 6% and approached the index of the first wave.</a:t>
                      </a:r>
                      <a:r>
                        <a:rPr lang="ka-GE" sz="1500" b="1" kern="1200" dirty="0">
                          <a:solidFill>
                            <a:schemeClr val="lt1"/>
                          </a:solidFill>
                          <a:effectLst/>
                          <a:latin typeface="+mn-lt"/>
                          <a:ea typeface="+mn-ea"/>
                          <a:cs typeface="+mn-cs"/>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392196249"/>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a:solidFill>
                            <a:schemeClr val="tx1"/>
                          </a:solidFill>
                          <a:effectLst/>
                          <a:latin typeface="+mn-lt"/>
                          <a:ea typeface="+mn-ea"/>
                          <a:cs typeface="+mn-cs"/>
                        </a:rPr>
                        <a:t> Change in family </a:t>
                      </a:r>
                      <a:r>
                        <a:rPr lang="en-US" sz="1800">
                          <a:solidFill>
                            <a:schemeClr val="tx1"/>
                          </a:solidFill>
                          <a:effectLst/>
                        </a:rPr>
                        <a:t>income</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Chart 4"/>
          <p:cNvGraphicFramePr/>
          <p:nvPr>
            <p:extLst>
              <p:ext uri="{D42A27DB-BD31-4B8C-83A1-F6EECF244321}">
                <p14:modId xmlns:p14="http://schemas.microsoft.com/office/powerpoint/2010/main" val="3052990778"/>
              </p:ext>
            </p:extLst>
          </p:nvPr>
        </p:nvGraphicFramePr>
        <p:xfrm>
          <a:off x="4686300" y="4343400"/>
          <a:ext cx="3657600" cy="259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72744177"/>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1345917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400" b="1" kern="1200" dirty="0">
                          <a:solidFill>
                            <a:schemeClr val="tx1"/>
                          </a:solidFill>
                          <a:effectLst/>
                          <a:latin typeface="+mn-lt"/>
                          <a:ea typeface="+mn-ea"/>
                          <a:cs typeface="+mn-cs"/>
                        </a:rPr>
                        <a:t>Respondents who believe that COVID-19 is a dangerous virus support a slower lifting of restrictions</a:t>
                      </a:r>
                      <a:r>
                        <a:rPr lang="ka-GE" sz="1400" b="1" kern="1200" dirty="0">
                          <a:solidFill>
                            <a:schemeClr val="tx1"/>
                          </a:solidFill>
                          <a:effectLst/>
                          <a:latin typeface="+mn-lt"/>
                          <a:ea typeface="+mn-ea"/>
                          <a:cs typeface="+mn-cs"/>
                        </a:rPr>
                        <a:t>.</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more vulnerable the respondent is to the virus, the more </a:t>
                      </a:r>
                      <a:r>
                        <a:rPr lang="en-US" sz="1400" b="1" kern="1200">
                          <a:solidFill>
                            <a:schemeClr val="tx1"/>
                          </a:solidFill>
                          <a:effectLst/>
                          <a:latin typeface="+mn-lt"/>
                          <a:ea typeface="+mn-ea"/>
                          <a:cs typeface="+mn-cs"/>
                        </a:rPr>
                        <a:t>likely he/she </a:t>
                      </a:r>
                      <a:r>
                        <a:rPr lang="en-US" sz="1400" b="1" kern="1200" dirty="0">
                          <a:solidFill>
                            <a:schemeClr val="tx1"/>
                          </a:solidFill>
                          <a:effectLst/>
                          <a:latin typeface="+mn-lt"/>
                          <a:ea typeface="+mn-ea"/>
                          <a:cs typeface="+mn-cs"/>
                        </a:rPr>
                        <a:t>is to support slow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think they can </a:t>
                      </a:r>
                      <a:r>
                        <a:rPr lang="en-US" sz="1400" b="1" kern="1200">
                          <a:solidFill>
                            <a:schemeClr val="tx1"/>
                          </a:solidFill>
                          <a:effectLst/>
                          <a:latin typeface="+mn-lt"/>
                          <a:ea typeface="+mn-ea"/>
                          <a:cs typeface="+mn-cs"/>
                        </a:rPr>
                        <a:t>easily endure the </a:t>
                      </a:r>
                      <a:r>
                        <a:rPr lang="en-US" sz="1400" b="1" kern="1200" dirty="0">
                          <a:solidFill>
                            <a:schemeClr val="tx1"/>
                          </a:solidFill>
                          <a:effectLst/>
                          <a:latin typeface="+mn-lt"/>
                          <a:ea typeface="+mn-ea"/>
                          <a:cs typeface="+mn-cs"/>
                        </a:rPr>
                        <a:t>virus support quicker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Sharing socio-economic concerns about the virus leads respondents to a quicker lifting of restrictions.</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often use media outlets to receive information about the virus, support quicker lifting of restrictions.</a:t>
                      </a:r>
                    </a:p>
                    <a:p>
                      <a:pPr lvl="0"/>
                      <a:endParaRPr lang="ka-GE" sz="10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273160592"/>
              </p:ext>
            </p:extLst>
          </p:nvPr>
        </p:nvGraphicFramePr>
        <p:xfrm>
          <a:off x="228601" y="4099560"/>
          <a:ext cx="8534399" cy="2590794"/>
        </p:xfrm>
        <a:graphic>
          <a:graphicData uri="http://schemas.openxmlformats.org/drawingml/2006/table">
            <a:tbl>
              <a:tblPr firstRow="1" firstCol="1" bandRow="1">
                <a:tableStyleId>{5C22544A-7EE6-4342-B048-85BDC9FD1C3A}</a:tableStyleId>
              </a:tblPr>
              <a:tblGrid>
                <a:gridCol w="2651166">
                  <a:extLst>
                    <a:ext uri="{9D8B030D-6E8A-4147-A177-3AD203B41FA5}">
                      <a16:colId xmlns:a16="http://schemas.microsoft.com/office/drawing/2014/main" val="306725097"/>
                    </a:ext>
                  </a:extLst>
                </a:gridCol>
                <a:gridCol w="1182460">
                  <a:extLst>
                    <a:ext uri="{9D8B030D-6E8A-4147-A177-3AD203B41FA5}">
                      <a16:colId xmlns:a16="http://schemas.microsoft.com/office/drawing/2014/main" val="1058070701"/>
                    </a:ext>
                  </a:extLst>
                </a:gridCol>
                <a:gridCol w="1182460">
                  <a:extLst>
                    <a:ext uri="{9D8B030D-6E8A-4147-A177-3AD203B41FA5}">
                      <a16:colId xmlns:a16="http://schemas.microsoft.com/office/drawing/2014/main" val="2225494669"/>
                    </a:ext>
                  </a:extLst>
                </a:gridCol>
                <a:gridCol w="984816">
                  <a:extLst>
                    <a:ext uri="{9D8B030D-6E8A-4147-A177-3AD203B41FA5}">
                      <a16:colId xmlns:a16="http://schemas.microsoft.com/office/drawing/2014/main" val="657963080"/>
                    </a:ext>
                  </a:extLst>
                </a:gridCol>
                <a:gridCol w="1182460">
                  <a:extLst>
                    <a:ext uri="{9D8B030D-6E8A-4147-A177-3AD203B41FA5}">
                      <a16:colId xmlns:a16="http://schemas.microsoft.com/office/drawing/2014/main" val="1864179101"/>
                    </a:ext>
                  </a:extLst>
                </a:gridCol>
                <a:gridCol w="876902">
                  <a:extLst>
                    <a:ext uri="{9D8B030D-6E8A-4147-A177-3AD203B41FA5}">
                      <a16:colId xmlns:a16="http://schemas.microsoft.com/office/drawing/2014/main" val="2656700775"/>
                    </a:ext>
                  </a:extLst>
                </a:gridCol>
                <a:gridCol w="474135">
                  <a:extLst>
                    <a:ext uri="{9D8B030D-6E8A-4147-A177-3AD203B41FA5}">
                      <a16:colId xmlns:a16="http://schemas.microsoft.com/office/drawing/2014/main" val="3899111860"/>
                    </a:ext>
                  </a:extLst>
                </a:gridCol>
              </a:tblGrid>
              <a:tr h="306059">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gridSpan="3">
                  <a:txBody>
                    <a:bodyPr/>
                    <a:lstStyle/>
                    <a:p>
                      <a:pPr marL="0" marR="0" algn="ctr">
                        <a:lnSpc>
                          <a:spcPct val="107000"/>
                        </a:lnSpc>
                        <a:spcBef>
                          <a:spcPts val="0"/>
                        </a:spcBef>
                        <a:spcAft>
                          <a:spcPts val="0"/>
                        </a:spcAft>
                      </a:pPr>
                      <a:r>
                        <a:rPr lang="en-US" sz="1000" dirty="0">
                          <a:effectLst/>
                        </a:rPr>
                        <a:t>Slow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Quick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2203449"/>
                  </a:ext>
                </a:extLst>
              </a:tr>
              <a:tr h="163062">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841635727"/>
                  </a:ext>
                </a:extLst>
              </a:tr>
              <a:tr h="306059">
                <a:tc>
                  <a:txBody>
                    <a:bodyPr/>
                    <a:lstStyle/>
                    <a:p>
                      <a:pPr marL="0" marR="0">
                        <a:lnSpc>
                          <a:spcPct val="107000"/>
                        </a:lnSpc>
                        <a:spcBef>
                          <a:spcPts val="0"/>
                        </a:spcBef>
                        <a:spcAft>
                          <a:spcPts val="0"/>
                        </a:spcAft>
                      </a:pPr>
                      <a:r>
                        <a:rPr lang="en-US" sz="1000" dirty="0">
                          <a:effectLst/>
                        </a:rPr>
                        <a:t>Consider the virus dangerous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0.72 – 0.94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2969730882"/>
                  </a:ext>
                </a:extLst>
              </a:tr>
              <a:tr h="291614">
                <a:tc>
                  <a:txBody>
                    <a:bodyPr/>
                    <a:lstStyle/>
                    <a:p>
                      <a:pPr marL="0" marR="0">
                        <a:lnSpc>
                          <a:spcPct val="107000"/>
                        </a:lnSpc>
                        <a:spcBef>
                          <a:spcPts val="0"/>
                        </a:spcBef>
                        <a:spcAft>
                          <a:spcPts val="0"/>
                        </a:spcAft>
                      </a:pPr>
                      <a:r>
                        <a:rPr lang="en-US" sz="1000" dirty="0">
                          <a:effectLst/>
                        </a:rPr>
                        <a:t>Perception of the proximity of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1622479628"/>
                  </a:ext>
                </a:extLst>
              </a:tr>
              <a:tr h="304800">
                <a:tc>
                  <a:txBody>
                    <a:bodyPr/>
                    <a:lstStyle/>
                    <a:p>
                      <a:pPr marL="0" marR="0">
                        <a:lnSpc>
                          <a:spcPct val="107000"/>
                        </a:lnSpc>
                        <a:spcBef>
                          <a:spcPts val="0"/>
                        </a:spcBef>
                        <a:spcAft>
                          <a:spcPts val="0"/>
                        </a:spcAft>
                      </a:pPr>
                      <a:r>
                        <a:rPr lang="en-US" sz="1000" dirty="0">
                          <a:effectLst/>
                        </a:rPr>
                        <a:t>Perceiving easiness </a:t>
                      </a:r>
                      <a:r>
                        <a:rPr lang="en-US" sz="1000">
                          <a:effectLst/>
                        </a:rPr>
                        <a:t>of enduring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2785796071"/>
                  </a:ext>
                </a:extLst>
              </a:tr>
              <a:tr h="381000">
                <a:tc>
                  <a:txBody>
                    <a:bodyPr/>
                    <a:lstStyle/>
                    <a:p>
                      <a:pPr marL="0" marR="0">
                        <a:lnSpc>
                          <a:spcPct val="107000"/>
                        </a:lnSpc>
                        <a:spcBef>
                          <a:spcPts val="0"/>
                        </a:spcBef>
                        <a:spcAft>
                          <a:spcPts val="0"/>
                        </a:spcAft>
                      </a:pPr>
                      <a:r>
                        <a:rPr lang="en-US" sz="1000" dirty="0">
                          <a:effectLst/>
                        </a:rPr>
                        <a:t>Perceiving lack of protection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4231536033"/>
                  </a:ext>
                </a:extLst>
              </a:tr>
              <a:tr h="304800">
                <a:tc>
                  <a:txBody>
                    <a:bodyPr/>
                    <a:lstStyle/>
                    <a:p>
                      <a:pPr marL="0" marR="0">
                        <a:lnSpc>
                          <a:spcPct val="107000"/>
                        </a:lnSpc>
                        <a:spcBef>
                          <a:spcPts val="0"/>
                        </a:spcBef>
                        <a:spcAft>
                          <a:spcPts val="0"/>
                        </a:spcAft>
                      </a:pPr>
                      <a:r>
                        <a:rPr lang="en-US" sz="1000" dirty="0">
                          <a:effectLst/>
                        </a:rPr>
                        <a:t>Concerns about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589911175"/>
                  </a:ext>
                </a:extLst>
              </a:tr>
              <a:tr h="533400">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0.76 – 0.99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0.039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820729416"/>
                  </a:ext>
                </a:extLst>
              </a:tr>
            </a:tbl>
          </a:graphicData>
        </a:graphic>
      </p:graphicFrame>
    </p:spTree>
    <p:extLst>
      <p:ext uri="{BB962C8B-B14F-4D97-AF65-F5344CB8AC3E}">
        <p14:creationId xmlns:p14="http://schemas.microsoft.com/office/powerpoint/2010/main" val="143112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81476706"/>
              </p:ext>
            </p:extLst>
          </p:nvPr>
        </p:nvGraphicFramePr>
        <p:xfrm>
          <a:off x="152400" y="381000"/>
          <a:ext cx="3572608" cy="609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48469473"/>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800" b="1" kern="1200" dirty="0">
                          <a:solidFill>
                            <a:schemeClr val="lt1"/>
                          </a:solidFill>
                          <a:effectLst/>
                          <a:latin typeface="+mn-lt"/>
                          <a:ea typeface="+mn-ea"/>
                          <a:cs typeface="+mn-cs"/>
                        </a:rPr>
                        <a:t>63% of respondents confirm high awareness of the government's anti-crisis plan; 15% are poorly informed.</a:t>
                      </a: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Overall, the anti-crisis plan is positively rated by 53%; the share of negative evaluators is 17%.</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924333347"/>
              </p:ext>
            </p:extLst>
          </p:nvPr>
        </p:nvGraphicFramePr>
        <p:xfrm>
          <a:off x="3886200" y="457200"/>
          <a:ext cx="52578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3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27881999"/>
              </p:ext>
            </p:extLst>
          </p:nvPr>
        </p:nvGraphicFramePr>
        <p:xfrm>
          <a:off x="152400" y="381000"/>
          <a:ext cx="3886200" cy="60960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 </a:t>
                      </a:r>
                      <a:r>
                        <a:rPr lang="en-US" sz="1400" b="0" kern="1200" baseline="0" dirty="0">
                          <a:solidFill>
                            <a:schemeClr val="tx1"/>
                          </a:solidFill>
                          <a:effectLst/>
                          <a:latin typeface="+mn-lt"/>
                          <a:ea typeface="+mn-ea"/>
                          <a:cs typeface="+mn-cs"/>
                        </a:rPr>
                        <a:t>(continued)</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82593627"/>
              </p:ext>
            </p:extLst>
          </p:nvPr>
        </p:nvGraphicFramePr>
        <p:xfrm>
          <a:off x="152400" y="1022838"/>
          <a:ext cx="3886200" cy="5454162"/>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3901855696"/>
                    </a:ext>
                  </a:extLst>
                </a:gridCol>
              </a:tblGrid>
              <a:tr h="5454162">
                <a:tc>
                  <a:txBody>
                    <a:bodyPr/>
                    <a:lstStyle/>
                    <a:p>
                      <a:r>
                        <a:rPr lang="en-US" sz="1400" b="1" kern="1200" dirty="0">
                          <a:solidFill>
                            <a:schemeClr val="lt1"/>
                          </a:solidFill>
                          <a:effectLst/>
                          <a:latin typeface="+mn-lt"/>
                          <a:ea typeface="+mn-ea"/>
                          <a:cs typeface="+mn-cs"/>
                        </a:rPr>
                        <a:t>According to 44%, the presented anti-crisis plan is the maximum that the government can do at this stage</a:t>
                      </a:r>
                      <a:r>
                        <a:rPr lang="ka-GE" sz="1400" b="1" kern="1200" dirty="0">
                          <a:solidFill>
                            <a:schemeClr val="lt1"/>
                          </a:solidFill>
                          <a:effectLst/>
                          <a:latin typeface="+mn-lt"/>
                          <a:ea typeface="+mn-ea"/>
                          <a:cs typeface="+mn-cs"/>
                        </a:rPr>
                        <a:t>. </a:t>
                      </a:r>
                    </a:p>
                    <a:p>
                      <a:endParaRPr lang="ka-GE" sz="1400" b="1" kern="1200" dirty="0">
                        <a:solidFill>
                          <a:schemeClr val="lt1"/>
                        </a:solidFill>
                        <a:effectLst/>
                        <a:latin typeface="+mn-lt"/>
                        <a:ea typeface="+mn-ea"/>
                        <a:cs typeface="+mn-cs"/>
                      </a:endParaRPr>
                    </a:p>
                    <a:p>
                      <a:r>
                        <a:rPr lang="en-US" sz="1400" b="1" kern="1200" dirty="0">
                          <a:solidFill>
                            <a:schemeClr val="lt1"/>
                          </a:solidFill>
                          <a:effectLst/>
                          <a:latin typeface="+mn-lt"/>
                          <a:ea typeface="+mn-ea"/>
                          <a:cs typeface="+mn-cs"/>
                        </a:rPr>
                        <a:t>On the other hand, according to the respondents, the anti-crisis plan does not provide solid guarantees of social protection</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49% disagree with the view that financial assistance (GEL 200 per month for 6 months) is enough for people who have lost their jobs to escape poverty</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55% disagree with the opinion that GEL 300 for one-time assistance is enough for unemployed self-employed people to sustain themselves</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50% agree that anti-crisis plan leaves many socially vulnerable </a:t>
                      </a:r>
                      <a:r>
                        <a:rPr lang="en-US" sz="1400" b="1" kern="1200">
                          <a:solidFill>
                            <a:schemeClr val="lt1"/>
                          </a:solidFill>
                          <a:effectLst/>
                          <a:latin typeface="+mn-lt"/>
                          <a:ea typeface="+mn-ea"/>
                          <a:cs typeface="+mn-cs"/>
                        </a:rPr>
                        <a:t>people without assistance</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7" name="Chart 6"/>
          <p:cNvGraphicFramePr/>
          <p:nvPr>
            <p:extLst>
              <p:ext uri="{D42A27DB-BD31-4B8C-83A1-F6EECF244321}">
                <p14:modId xmlns:p14="http://schemas.microsoft.com/office/powerpoint/2010/main" val="1041127225"/>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793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481696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Assessment of the government anti-crisis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7274178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The higher the frequency of media use, the higher the respondents' awareness of the anti-crisis plan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the city are more familiar with the government's anti-crisis plan than the rural population.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informed the respondent is about the anti-crisis plan, the more positively he/she assesses it. </a:t>
                      </a:r>
                      <a:r>
                        <a:rPr lang="ka-GE" sz="1400" b="1" kern="1200" dirty="0">
                          <a:solidFill>
                            <a:schemeClr val="tx1"/>
                          </a:solidFill>
                          <a:effectLst/>
                          <a:latin typeface="+mn-lt"/>
                          <a:ea typeface="+mn-ea"/>
                          <a:cs typeface="+mn-cs"/>
                        </a:rPr>
                        <a:t> </a:t>
                      </a: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vulnerable a person feels to the virus, the more positive he/she is about the plan presented.</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93883420"/>
              </p:ext>
            </p:extLst>
          </p:nvPr>
        </p:nvGraphicFramePr>
        <p:xfrm>
          <a:off x="228600" y="3701562"/>
          <a:ext cx="8343905" cy="2692070"/>
        </p:xfrm>
        <a:graphic>
          <a:graphicData uri="http://schemas.openxmlformats.org/drawingml/2006/table">
            <a:tbl>
              <a:tblPr firstRow="1" firstCol="1" bandRow="1">
                <a:tableStyleId>{5C22544A-7EE6-4342-B048-85BDC9FD1C3A}</a:tableStyleId>
              </a:tblPr>
              <a:tblGrid>
                <a:gridCol w="1670180">
                  <a:extLst>
                    <a:ext uri="{9D8B030D-6E8A-4147-A177-3AD203B41FA5}">
                      <a16:colId xmlns:a16="http://schemas.microsoft.com/office/drawing/2014/main" val="2337103325"/>
                    </a:ext>
                  </a:extLst>
                </a:gridCol>
                <a:gridCol w="1485332">
                  <a:extLst>
                    <a:ext uri="{9D8B030D-6E8A-4147-A177-3AD203B41FA5}">
                      <a16:colId xmlns:a16="http://schemas.microsoft.com/office/drawing/2014/main" val="868543683"/>
                    </a:ext>
                  </a:extLst>
                </a:gridCol>
                <a:gridCol w="1485332">
                  <a:extLst>
                    <a:ext uri="{9D8B030D-6E8A-4147-A177-3AD203B41FA5}">
                      <a16:colId xmlns:a16="http://schemas.microsoft.com/office/drawing/2014/main" val="3420533682"/>
                    </a:ext>
                  </a:extLst>
                </a:gridCol>
                <a:gridCol w="1014213">
                  <a:extLst>
                    <a:ext uri="{9D8B030D-6E8A-4147-A177-3AD203B41FA5}">
                      <a16:colId xmlns:a16="http://schemas.microsoft.com/office/drawing/2014/main" val="3355814407"/>
                    </a:ext>
                  </a:extLst>
                </a:gridCol>
                <a:gridCol w="1279143">
                  <a:extLst>
                    <a:ext uri="{9D8B030D-6E8A-4147-A177-3AD203B41FA5}">
                      <a16:colId xmlns:a16="http://schemas.microsoft.com/office/drawing/2014/main" val="2665459847"/>
                    </a:ext>
                  </a:extLst>
                </a:gridCol>
                <a:gridCol w="914400">
                  <a:extLst>
                    <a:ext uri="{9D8B030D-6E8A-4147-A177-3AD203B41FA5}">
                      <a16:colId xmlns:a16="http://schemas.microsoft.com/office/drawing/2014/main" val="3736444529"/>
                    </a:ext>
                  </a:extLst>
                </a:gridCol>
                <a:gridCol w="495305">
                  <a:extLst>
                    <a:ext uri="{9D8B030D-6E8A-4147-A177-3AD203B41FA5}">
                      <a16:colId xmlns:a16="http://schemas.microsoft.com/office/drawing/2014/main" val="791369094"/>
                    </a:ext>
                  </a:extLst>
                </a:gridCol>
              </a:tblGrid>
              <a:tr h="305953">
                <a:tc rowSpan="2">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gridSpan="3">
                  <a:txBody>
                    <a:bodyPr/>
                    <a:lstStyle/>
                    <a:p>
                      <a:pPr marL="0" marR="0" algn="ctr">
                        <a:lnSpc>
                          <a:spcPct val="107000"/>
                        </a:lnSpc>
                        <a:spcBef>
                          <a:spcPts val="0"/>
                        </a:spcBef>
                        <a:spcAft>
                          <a:spcPts val="0"/>
                        </a:spcAft>
                      </a:pPr>
                      <a:r>
                        <a:rPr lang="en-US" sz="900" dirty="0">
                          <a:effectLst/>
                        </a:rPr>
                        <a:t>Awareness of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900" dirty="0">
                          <a:effectLst/>
                        </a:rPr>
                        <a:t>Positive evaluation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20293409"/>
                  </a:ext>
                </a:extLst>
              </a:tr>
              <a:tr h="160594">
                <a:tc vMerge="1">
                  <a:txBody>
                    <a:bodyPr/>
                    <a:lstStyle/>
                    <a:p>
                      <a:endParaRPr lang="en-US"/>
                    </a:p>
                  </a:txBody>
                  <a:tcP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28350144"/>
                  </a:ext>
                </a:extLst>
              </a:tr>
              <a:tr h="305953">
                <a:tc>
                  <a:txBody>
                    <a:bodyPr/>
                    <a:lstStyle/>
                    <a:p>
                      <a:pPr marL="0" marR="0">
                        <a:lnSpc>
                          <a:spcPct val="107000"/>
                        </a:lnSpc>
                        <a:spcBef>
                          <a:spcPts val="0"/>
                        </a:spcBef>
                        <a:spcAft>
                          <a:spcPts val="0"/>
                        </a:spcAft>
                      </a:pPr>
                      <a:r>
                        <a:rPr lang="en-US" sz="9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0.19 – 0.37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2241684343"/>
                  </a:ext>
                </a:extLst>
              </a:tr>
              <a:tr h="880154">
                <a:tc>
                  <a:txBody>
                    <a:bodyPr/>
                    <a:lstStyle/>
                    <a:p>
                      <a:pPr marL="0" marR="0">
                        <a:lnSpc>
                          <a:spcPct val="107000"/>
                        </a:lnSpc>
                        <a:spcBef>
                          <a:spcPts val="0"/>
                        </a:spcBef>
                        <a:spcAft>
                          <a:spcPts val="0"/>
                        </a:spcAft>
                      </a:pPr>
                      <a:r>
                        <a:rPr lang="en-US" sz="900" dirty="0">
                          <a:effectLst/>
                        </a:rPr>
                        <a:t>Awareness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0.08 – 0.25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97980737"/>
                  </a:ext>
                </a:extLst>
              </a:tr>
              <a:tr h="733463">
                <a:tc>
                  <a:txBody>
                    <a:bodyPr/>
                    <a:lstStyle/>
                    <a:p>
                      <a:pPr marL="0" marR="0">
                        <a:lnSpc>
                          <a:spcPct val="107000"/>
                        </a:lnSpc>
                        <a:spcBef>
                          <a:spcPts val="0"/>
                        </a:spcBef>
                        <a:spcAft>
                          <a:spcPts val="0"/>
                        </a:spcAft>
                      </a:pPr>
                      <a:r>
                        <a:rPr lang="en-US" sz="900" dirty="0">
                          <a:effectLst/>
                        </a:rPr>
                        <a:t>Perceiving feebleness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83067036"/>
                  </a:ext>
                </a:extLst>
              </a:tr>
              <a:tr h="305953">
                <a:tc>
                  <a:txBody>
                    <a:bodyPr/>
                    <a:lstStyle/>
                    <a:p>
                      <a:pPr marL="0" marR="0">
                        <a:lnSpc>
                          <a:spcPct val="107000"/>
                        </a:lnSpc>
                        <a:spcBef>
                          <a:spcPts val="0"/>
                        </a:spcBef>
                        <a:spcAft>
                          <a:spcPts val="0"/>
                        </a:spcAft>
                      </a:pPr>
                      <a:r>
                        <a:rPr lang="en-US" sz="900" dirty="0">
                          <a:effectLst/>
                        </a:rPr>
                        <a:t>Urban VS rural settlement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3284877119"/>
                  </a:ext>
                </a:extLst>
              </a:tr>
            </a:tbl>
          </a:graphicData>
        </a:graphic>
      </p:graphicFrame>
    </p:spTree>
    <p:extLst>
      <p:ext uri="{BB962C8B-B14F-4D97-AF65-F5344CB8AC3E}">
        <p14:creationId xmlns:p14="http://schemas.microsoft.com/office/powerpoint/2010/main" val="210768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48385465"/>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292091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Respondents' concerns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2549139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In the third wave, compared to the first two waves, the respondents</a:t>
                      </a:r>
                      <a:r>
                        <a:rPr lang="en-US" sz="1600">
                          <a:effectLst/>
                        </a:rPr>
                        <a:t>' concerns </a:t>
                      </a:r>
                      <a:r>
                        <a:rPr lang="en-US" sz="1600" dirty="0">
                          <a:effectLst/>
                        </a:rPr>
                        <a:t>about the social and economic losses </a:t>
                      </a:r>
                      <a:r>
                        <a:rPr lang="en-US" sz="1600">
                          <a:effectLst/>
                        </a:rPr>
                        <a:t>caused (or expected) by the coronavirus reduced</a:t>
                      </a:r>
                      <a:r>
                        <a:rPr lang="en-US" sz="1600" baseline="0">
                          <a:effectLst/>
                        </a:rPr>
                        <a:t> </a:t>
                      </a:r>
                      <a:r>
                        <a:rPr lang="en-US" sz="1600">
                          <a:effectLst/>
                        </a:rPr>
                        <a:t>(sometimes </a:t>
                      </a:r>
                      <a:r>
                        <a:rPr lang="en-US" sz="1600" dirty="0">
                          <a:effectLst/>
                        </a:rPr>
                        <a:t>significantly)</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What is more or less equally worrying in all three waves is that respondents do not know when the current problematic situation will end.</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401985318"/>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267056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Stigmas and stigmatization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820782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In the majority of the population, the stigma towards the infected is not clear;</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On average, 10% of people responded to the provision reflecting stigma as "I completely agree"</a:t>
                      </a:r>
                      <a:r>
                        <a:rPr lang="ka-GE" sz="1800" b="1" kern="1200" dirty="0">
                          <a:solidFill>
                            <a:schemeClr val="lt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Respondents with higher education were the most resistant to stigmatization.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46101512"/>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09279798"/>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Families with children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58902529"/>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a:t>
                      </a:r>
                      <a:r>
                        <a:rPr lang="en-US" sz="1800" b="1" kern="1200" dirty="0">
                          <a:solidFill>
                            <a:schemeClr val="lt1"/>
                          </a:solidFill>
                          <a:effectLst/>
                          <a:latin typeface="+mn-lt"/>
                          <a:ea typeface="+mn-ea"/>
                          <a:cs typeface="+mn-cs"/>
                        </a:rPr>
                        <a:t>76% of respondents state that they have a school-age child in the family.</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44% indicate the presence of preschool children (3-6 years old) in the family.</a:t>
                      </a: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08822552"/>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5097714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5346943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600" b="1" kern="1200" dirty="0">
                          <a:solidFill>
                            <a:schemeClr val="lt1"/>
                          </a:solidFill>
                          <a:effectLst/>
                          <a:latin typeface="+mn-lt"/>
                          <a:ea typeface="+mn-ea"/>
                          <a:cs typeface="+mn-cs"/>
                        </a:rPr>
                        <a:t>The majority of respondents (72%) who have school-age children in the family are satisfied with the distance learning that the school offers to their family’s school-age child(children).</a:t>
                      </a:r>
                      <a:r>
                        <a:rPr lang="ka-GE" sz="16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200" b="1" kern="1200" dirty="0">
                          <a:solidFill>
                            <a:schemeClr val="lt1"/>
                          </a:solidFill>
                          <a:effectLst/>
                          <a:latin typeface="+mn-lt"/>
                          <a:ea typeface="+mn-ea"/>
                          <a:cs typeface="+mn-cs"/>
                        </a:rPr>
                        <a:t>(Four respondents indicated that children </a:t>
                      </a:r>
                      <a:r>
                        <a:rPr lang="en-US" sz="1200" b="1" kern="1200">
                          <a:solidFill>
                            <a:schemeClr val="lt1"/>
                          </a:solidFill>
                          <a:effectLst/>
                          <a:latin typeface="+mn-lt"/>
                          <a:ea typeface="+mn-ea"/>
                          <a:cs typeface="+mn-cs"/>
                        </a:rPr>
                        <a:t>of educational age in their families are </a:t>
                      </a:r>
                      <a:r>
                        <a:rPr lang="en-US" sz="1200" b="1" kern="1200" dirty="0">
                          <a:solidFill>
                            <a:schemeClr val="lt1"/>
                          </a:solidFill>
                          <a:effectLst/>
                          <a:latin typeface="+mn-lt"/>
                          <a:ea typeface="+mn-ea"/>
                          <a:cs typeface="+mn-cs"/>
                        </a:rPr>
                        <a:t>not enrolled in school)</a:t>
                      </a:r>
                      <a:r>
                        <a:rPr lang="ka-GE" sz="1200" b="1" kern="1200" dirty="0">
                          <a:solidFill>
                            <a:schemeClr val="lt1"/>
                          </a:solidFill>
                          <a:effectLst/>
                          <a:latin typeface="+mn-lt"/>
                          <a:ea typeface="+mn-ea"/>
                          <a:cs typeface="+mn-cs"/>
                        </a:rPr>
                        <a:t>.</a:t>
                      </a:r>
                      <a:endParaRPr lang="en-US" sz="12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The degree of satisfaction decreases somewhat (however, the majority - 63% - are satisfied) when respondents assess the distance relationship that educational/cultural institutions offer to 3-6 year old children</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3104187"/>
              </p:ext>
            </p:extLst>
          </p:nvPr>
        </p:nvGraphicFramePr>
        <p:xfrm>
          <a:off x="3962400" y="0"/>
          <a:ext cx="5181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2082777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05242536"/>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Respondents generally express positive assessments when it comes to the following components of distance education:</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The time spent by the family in helping the child with online learning</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Children doing their homework independently</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Academic advancement of the child</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Efforts made by schools/preschools during the pandemic</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Again, statements describing positive assessments are more likely to be accepted by families who have school-age children than pre-school age children</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85683351"/>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7167684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Superstitions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8284542"/>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of respondents categorically disagree (score 1 on a seven-point scale) with the opinions expressed about the antiviral effect of tobacco (83%) and alcohol (73%).</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395946600"/>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17579470"/>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defTabSz="914400" rtl="0" eaLnBrk="1" latinLnBrk="0" hangingPunct="1">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69192729"/>
              </p:ext>
            </p:extLst>
          </p:nvPr>
        </p:nvGraphicFramePr>
        <p:xfrm>
          <a:off x="161192" y="1219200"/>
          <a:ext cx="4038600" cy="3458528"/>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600" b="1" kern="1200" dirty="0">
                          <a:solidFill>
                            <a:schemeClr val="lt1"/>
                          </a:solidFill>
                          <a:effectLst/>
                          <a:latin typeface="+mn-lt"/>
                          <a:ea typeface="+mn-ea"/>
                          <a:cs typeface="+mn-cs"/>
                        </a:rPr>
                        <a:t>In all three waves, the vast majority of respondents said they did not have a paid job at the time of </a:t>
                      </a:r>
                      <a:r>
                        <a:rPr lang="en-US" sz="1600" b="1" kern="1200">
                          <a:solidFill>
                            <a:schemeClr val="lt1"/>
                          </a:solidFill>
                          <a:effectLst/>
                          <a:latin typeface="+mn-lt"/>
                          <a:ea typeface="+mn-ea"/>
                          <a:cs typeface="+mn-cs"/>
                        </a:rPr>
                        <a:t>the study</a:t>
                      </a:r>
                      <a:r>
                        <a:rPr lang="ka-GE" sz="1600" b="1" kern="1200">
                          <a:solidFill>
                            <a:schemeClr val="lt1"/>
                          </a:solidFill>
                          <a:effectLst/>
                          <a:latin typeface="+mn-lt"/>
                          <a:ea typeface="+mn-ea"/>
                          <a:cs typeface="+mn-cs"/>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algn="just">
                        <a:lnSpc>
                          <a:spcPct val="107000"/>
                        </a:lnSpc>
                        <a:spcAft>
                          <a:spcPts val="800"/>
                        </a:spcAft>
                      </a:pPr>
                      <a:r>
                        <a:rPr lang="en-US" sz="1600" b="1" dirty="0">
                          <a:ea typeface="Calibri" panose="020F0502020204030204" pitchFamily="34" charset="0"/>
                          <a:cs typeface="Calibri" panose="020F0502020204030204" pitchFamily="34" charset="0"/>
                        </a:rPr>
                        <a:t>49% (in the second wave) reported that </a:t>
                      </a:r>
                      <a:r>
                        <a:rPr lang="en-US" sz="1600" b="1">
                          <a:ea typeface="Calibri" panose="020F0502020204030204" pitchFamily="34" charset="0"/>
                          <a:cs typeface="Calibri" panose="020F0502020204030204" pitchFamily="34" charset="0"/>
                        </a:rPr>
                        <a:t>they had a </a:t>
                      </a:r>
                      <a:r>
                        <a:rPr lang="en-US" sz="1600" b="1" dirty="0">
                          <a:ea typeface="Calibri" panose="020F0502020204030204" pitchFamily="34" charset="0"/>
                          <a:cs typeface="Calibri" panose="020F0502020204030204" pitchFamily="34" charset="0"/>
                        </a:rPr>
                        <a:t>paid job before the pandemic of COVID-19.</a:t>
                      </a:r>
                    </a:p>
                    <a:p>
                      <a:pPr algn="just">
                        <a:lnSpc>
                          <a:spcPct val="107000"/>
                        </a:lnSpc>
                        <a:spcAft>
                          <a:spcPts val="800"/>
                        </a:spcAft>
                      </a:pPr>
                      <a:r>
                        <a:rPr lang="en-US" sz="1600" b="1" dirty="0">
                          <a:ea typeface="Calibri" panose="020F0502020204030204" pitchFamily="34" charset="0"/>
                          <a:cs typeface="Calibri" panose="020F0502020204030204" pitchFamily="34" charset="0"/>
                        </a:rPr>
                        <a:t>55% of the respondents employed before the pandemic, lost their jobs (second wave)</a:t>
                      </a:r>
                      <a:r>
                        <a:rPr lang="ka-GE" sz="1600" b="1" kern="1200" dirty="0">
                          <a:solidFill>
                            <a:schemeClr val="lt1"/>
                          </a:solidFill>
                          <a:latin typeface="+mn-lt"/>
                          <a:ea typeface="Calibri" panose="020F0502020204030204" pitchFamily="34" charset="0"/>
                          <a:cs typeface="Calibri" panose="020F0502020204030204" pitchFamily="34" charset="0"/>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third wave, the employment rate of respondents increases somewhat.</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en-US" sz="3600" dirty="0"/>
              <a:t>Thank you for your attention</a:t>
            </a:r>
            <a:r>
              <a:rPr lang="ka-GE" sz="3600" dirty="0"/>
              <a:t>!</a:t>
            </a:r>
            <a:endParaRPr lang="en-US" sz="3600" dirty="0"/>
          </a:p>
        </p:txBody>
      </p:sp>
    </p:spTree>
    <p:extLst>
      <p:ext uri="{BB962C8B-B14F-4D97-AF65-F5344CB8AC3E}">
        <p14:creationId xmlns:p14="http://schemas.microsoft.com/office/powerpoint/2010/main" val="77353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101819880"/>
              </p:ext>
            </p:extLst>
          </p:nvPr>
        </p:nvGraphicFramePr>
        <p:xfrm>
          <a:off x="4114800" y="0"/>
          <a:ext cx="5029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09789210"/>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77673314"/>
              </p:ext>
            </p:extLst>
          </p:nvPr>
        </p:nvGraphicFramePr>
        <p:xfrm>
          <a:off x="161192" y="1219200"/>
          <a:ext cx="4038600" cy="1752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The pattern of growth of unemployment among the population is as follows:</a:t>
                      </a:r>
                      <a:r>
                        <a:rPr lang="ka-GE" sz="18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Increased by 21% in the first wave</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second wave - by 29%</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third wave - by 20%.</a:t>
                      </a:r>
                    </a:p>
                    <a:p>
                      <a:pPr marL="285750" indent="-285750">
                        <a:buFont typeface="Arial" panose="020B0604020202020204" pitchFamily="34" charset="0"/>
                        <a:buChar cha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800552037"/>
              </p:ext>
            </p:extLst>
          </p:nvPr>
        </p:nvGraphicFramePr>
        <p:xfrm>
          <a:off x="4343400" y="0"/>
          <a:ext cx="4800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6506318"/>
              </p:ext>
            </p:extLst>
          </p:nvPr>
        </p:nvGraphicFramePr>
        <p:xfrm>
          <a:off x="152400" y="533400"/>
          <a:ext cx="4038600" cy="88049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Assessing own awareness about coronavirus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00931623"/>
              </p:ext>
            </p:extLst>
          </p:nvPr>
        </p:nvGraphicFramePr>
        <p:xfrm>
          <a:off x="152400" y="1524000"/>
          <a:ext cx="4038600" cy="2133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Respondents of all three </a:t>
                      </a:r>
                      <a:r>
                        <a:rPr lang="en-US" sz="1800" b="1" kern="1200">
                          <a:solidFill>
                            <a:schemeClr val="lt1"/>
                          </a:solidFill>
                          <a:effectLst/>
                          <a:latin typeface="+mn-lt"/>
                          <a:ea typeface="+mn-ea"/>
                          <a:cs typeface="+mn-cs"/>
                        </a:rPr>
                        <a:t>waves rate themselves highly </a:t>
                      </a:r>
                      <a:r>
                        <a:rPr lang="en-US" sz="1800" b="1" kern="1200" dirty="0">
                          <a:solidFill>
                            <a:schemeClr val="lt1"/>
                          </a:solidFill>
                          <a:effectLst/>
                          <a:latin typeface="+mn-lt"/>
                          <a:ea typeface="+mn-ea"/>
                          <a:cs typeface="+mn-cs"/>
                        </a:rPr>
                        <a:t>when they assess their level of awareness about the new coronavirus and its spread.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55020035"/>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Objective indicators of awareness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94398049"/>
              </p:ext>
            </p:extLst>
          </p:nvPr>
        </p:nvGraphicFramePr>
        <p:xfrm>
          <a:off x="152400" y="1219200"/>
          <a:ext cx="4038600" cy="432816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r>
                        <a:rPr lang="en-US" sz="1400" b="1" kern="1200">
                          <a:solidFill>
                            <a:schemeClr val="lt1"/>
                          </a:solidFill>
                          <a:effectLst/>
                          <a:latin typeface="+mn-lt"/>
                          <a:ea typeface="+mn-ea"/>
                          <a:cs typeface="+mn-cs"/>
                        </a:rPr>
                        <a:t>High self-rating </a:t>
                      </a:r>
                      <a:r>
                        <a:rPr lang="en-US" sz="1400" b="1" kern="1200" dirty="0">
                          <a:solidFill>
                            <a:schemeClr val="lt1"/>
                          </a:solidFill>
                          <a:effectLst/>
                          <a:latin typeface="+mn-lt"/>
                          <a:ea typeface="+mn-ea"/>
                          <a:cs typeface="+mn-cs"/>
                        </a:rPr>
                        <a:t>has an objective basis: the vast majority of respondents correctly define:</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Risk groups</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Symptoms of infection</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Risky behaviors</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Ways of spreading the virus</a:t>
                      </a:r>
                      <a:r>
                        <a:rPr lang="ka-GE" sz="14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Ways of prevention</a:t>
                      </a:r>
                      <a:r>
                        <a:rPr lang="ka-GE" sz="1400" b="1" kern="1200" dirty="0">
                          <a:solidFill>
                            <a:schemeClr val="lt1"/>
                          </a:solidFill>
                          <a:effectLst/>
                          <a:latin typeface="+mn-lt"/>
                          <a:ea typeface="+mn-ea"/>
                          <a:cs typeface="+mn-cs"/>
                        </a:rPr>
                        <a:t>.</a:t>
                      </a:r>
                    </a:p>
                    <a:p>
                      <a:pPr marL="285750" indent="-285750">
                        <a:buFont typeface="Arial" panose="020B0604020202020204" pitchFamily="34" charset="0"/>
                        <a:buChar char="•"/>
                      </a:pPr>
                      <a:endParaRPr lang="ka-GE" sz="1400" b="1" kern="1200" dirty="0">
                        <a:solidFill>
                          <a:schemeClr val="bg1"/>
                        </a:solidFill>
                        <a:effectLst/>
                        <a:latin typeface="+mn-lt"/>
                        <a:ea typeface="+mn-ea"/>
                        <a:cs typeface="+mn-cs"/>
                      </a:endParaRPr>
                    </a:p>
                    <a:p>
                      <a:pPr marL="0" indent="0">
                        <a:buFont typeface="Arial" panose="020B0604020202020204" pitchFamily="34" charset="0"/>
                        <a:buNone/>
                      </a:pPr>
                      <a:r>
                        <a:rPr lang="en-US" sz="1400" b="1" kern="1200" dirty="0">
                          <a:solidFill>
                            <a:schemeClr val="bg1"/>
                          </a:solidFill>
                          <a:effectLst/>
                          <a:latin typeface="+mn-lt"/>
                          <a:ea typeface="+mn-ea"/>
                          <a:cs typeface="+mn-cs"/>
                        </a:rPr>
                        <a:t>However, there are some gaps in the respondents’ awareness in all three waves:</a:t>
                      </a:r>
                      <a:endParaRPr lang="ka-GE" sz="1400" b="1" kern="1200" baseline="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baseline="0" dirty="0">
                          <a:solidFill>
                            <a:schemeClr val="bg1"/>
                          </a:solidFill>
                          <a:effectLst/>
                          <a:latin typeface="+mn-lt"/>
                          <a:ea typeface="+mn-ea"/>
                          <a:cs typeface="+mn-cs"/>
                        </a:rPr>
                        <a:t>On average, 27% either think there is a medicine/vaccine </a:t>
                      </a:r>
                      <a:r>
                        <a:rPr lang="en-US" sz="1400" b="1" kern="1200" baseline="0">
                          <a:solidFill>
                            <a:schemeClr val="bg1"/>
                          </a:solidFill>
                          <a:effectLst/>
                          <a:latin typeface="+mn-lt"/>
                          <a:ea typeface="+mn-ea"/>
                          <a:cs typeface="+mn-cs"/>
                        </a:rPr>
                        <a:t>for the coronavirus </a:t>
                      </a:r>
                      <a:r>
                        <a:rPr lang="en-US" sz="1400" b="1" kern="1200" baseline="0" dirty="0">
                          <a:solidFill>
                            <a:schemeClr val="bg1"/>
                          </a:solidFill>
                          <a:effectLst/>
                          <a:latin typeface="+mn-lt"/>
                          <a:ea typeface="+mn-ea"/>
                          <a:cs typeface="+mn-cs"/>
                        </a:rPr>
                        <a:t>or know nothing about it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On average, a third say they do not know whether the infection is transmitted by fecal-oral route, while another 16% think it is not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In all three waves, most believe that infants, children aged 1-5, and pregnant women are at risk</a:t>
                      </a:r>
                      <a:endParaRPr lang="ka-GE" sz="1400" b="1" kern="1200" dirty="0">
                        <a:solidFill>
                          <a:schemeClr val="bg1"/>
                        </a:solidFill>
                        <a:effectLst/>
                        <a:latin typeface="+mn-lt"/>
                        <a:ea typeface="+mn-ea"/>
                        <a:cs typeface="+mn-cs"/>
                      </a:endParaRPr>
                    </a:p>
                    <a:p>
                      <a:pPr marL="0" indent="0">
                        <a:buFont typeface="Arial" panose="020B0604020202020204" pitchFamily="34" charset="0"/>
                        <a:buNone/>
                      </a:pP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293409007"/>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4155624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Objective indicators of awareness</a:t>
                      </a:r>
                      <a:r>
                        <a:rPr lang="ka-GE" sz="1800" dirty="0">
                          <a:solidFill>
                            <a:schemeClr val="tx1"/>
                          </a:solidFill>
                          <a:effectLst/>
                          <a:latin typeface="+mn-lt"/>
                          <a:ea typeface="+mn-ea"/>
                          <a:cs typeface="+mn-cs"/>
                        </a:rPr>
                        <a:t>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96114651"/>
              </p:ext>
            </p:extLst>
          </p:nvPr>
        </p:nvGraphicFramePr>
        <p:xfrm>
          <a:off x="152400" y="914400"/>
          <a:ext cx="8610600" cy="2743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43200">
                <a:tc>
                  <a:txBody>
                    <a:bodyPr/>
                    <a:lstStyle/>
                    <a:p>
                      <a:pPr lvl="0"/>
                      <a:r>
                        <a:rPr lang="en-US" sz="1300" b="1" kern="1200" dirty="0">
                          <a:solidFill>
                            <a:schemeClr val="tx1"/>
                          </a:solidFill>
                          <a:effectLst/>
                          <a:latin typeface="+mn-lt"/>
                          <a:ea typeface="+mn-ea"/>
                          <a:cs typeface="+mn-cs"/>
                        </a:rPr>
                        <a:t>The more frequently respondents use information sources, </a:t>
                      </a:r>
                      <a:r>
                        <a:rPr lang="en-US" sz="1300" b="1" kern="1200">
                          <a:solidFill>
                            <a:schemeClr val="tx1"/>
                          </a:solidFill>
                          <a:effectLst/>
                          <a:latin typeface="+mn-lt"/>
                          <a:ea typeface="+mn-ea"/>
                          <a:cs typeface="+mn-cs"/>
                        </a:rPr>
                        <a:t>the more aware they are </a:t>
                      </a:r>
                      <a:r>
                        <a:rPr lang="en-US" sz="1300" b="1" kern="1200" dirty="0">
                          <a:solidFill>
                            <a:schemeClr val="tx1"/>
                          </a:solidFill>
                          <a:effectLst/>
                          <a:latin typeface="+mn-lt"/>
                          <a:ea typeface="+mn-ea"/>
                          <a:cs typeface="+mn-cs"/>
                        </a:rPr>
                        <a:t>about virus-related issues.</a:t>
                      </a:r>
                    </a:p>
                    <a:p>
                      <a:pPr lvl="0"/>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a:solidFill>
                            <a:schemeClr val="tx1"/>
                          </a:solidFill>
                          <a:effectLst/>
                          <a:latin typeface="+mn-lt"/>
                          <a:ea typeface="+mn-ea"/>
                          <a:cs typeface="+mn-cs"/>
                        </a:rPr>
                        <a:t>The older the repondents are, the more they </a:t>
                      </a:r>
                      <a:r>
                        <a:rPr lang="en-US" sz="1300" b="1" kern="1200" dirty="0">
                          <a:solidFill>
                            <a:schemeClr val="tx1"/>
                          </a:solidFill>
                          <a:effectLst/>
                          <a:latin typeface="+mn-lt"/>
                          <a:ea typeface="+mn-ea"/>
                          <a:cs typeface="+mn-cs"/>
                        </a:rPr>
                        <a:t>fail to identify the right behaviors.</a:t>
                      </a:r>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dirty="0">
                          <a:solidFill>
                            <a:schemeClr val="tx1"/>
                          </a:solidFill>
                          <a:effectLst/>
                          <a:latin typeface="+mn-lt"/>
                          <a:ea typeface="+mn-ea"/>
                          <a:cs typeface="+mn-cs"/>
                        </a:rPr>
                        <a:t>Living in rural settlements has a negative impact on awareness of preventive measures. </a:t>
                      </a:r>
                      <a:endParaRPr lang="ka-GE"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Respondents who thought the virus was close to them appeared to be better informed than those who thought the virus was far from them. </a:t>
                      </a:r>
                      <a:r>
                        <a:rPr lang="ka-GE" sz="1300" b="1" kern="1200" dirty="0">
                          <a:solidFill>
                            <a:schemeClr val="tx1"/>
                          </a:solidFill>
                          <a:effectLst/>
                          <a:latin typeface="+mn-lt"/>
                          <a:ea typeface="+mn-ea"/>
                          <a:cs typeface="+mn-cs"/>
                        </a:rPr>
                        <a:t> </a:t>
                      </a:r>
                    </a:p>
                    <a:p>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Confidence in the medical sector has a positive effect on identifying the right preventive measures.</a:t>
                      </a:r>
                    </a:p>
                    <a:p>
                      <a:pPr marL="0" lvl="0" algn="l" defTabSz="914400" rtl="0" eaLnBrk="1" latinLnBrk="0" hangingPunct="1"/>
                      <a:endParaRPr lang="en-US" sz="12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5463541"/>
              </p:ext>
            </p:extLst>
          </p:nvPr>
        </p:nvGraphicFramePr>
        <p:xfrm>
          <a:off x="304799" y="3634740"/>
          <a:ext cx="8381997" cy="2448018"/>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987741885"/>
                    </a:ext>
                  </a:extLst>
                </a:gridCol>
                <a:gridCol w="990498">
                  <a:extLst>
                    <a:ext uri="{9D8B030D-6E8A-4147-A177-3AD203B41FA5}">
                      <a16:colId xmlns:a16="http://schemas.microsoft.com/office/drawing/2014/main" val="3135443443"/>
                    </a:ext>
                  </a:extLst>
                </a:gridCol>
                <a:gridCol w="871089">
                  <a:extLst>
                    <a:ext uri="{9D8B030D-6E8A-4147-A177-3AD203B41FA5}">
                      <a16:colId xmlns:a16="http://schemas.microsoft.com/office/drawing/2014/main" val="1563276099"/>
                    </a:ext>
                  </a:extLst>
                </a:gridCol>
                <a:gridCol w="533400">
                  <a:extLst>
                    <a:ext uri="{9D8B030D-6E8A-4147-A177-3AD203B41FA5}">
                      <a16:colId xmlns:a16="http://schemas.microsoft.com/office/drawing/2014/main" val="3965375786"/>
                    </a:ext>
                  </a:extLst>
                </a:gridCol>
                <a:gridCol w="990600">
                  <a:extLst>
                    <a:ext uri="{9D8B030D-6E8A-4147-A177-3AD203B41FA5}">
                      <a16:colId xmlns:a16="http://schemas.microsoft.com/office/drawing/2014/main" val="3989054388"/>
                    </a:ext>
                  </a:extLst>
                </a:gridCol>
                <a:gridCol w="838200">
                  <a:extLst>
                    <a:ext uri="{9D8B030D-6E8A-4147-A177-3AD203B41FA5}">
                      <a16:colId xmlns:a16="http://schemas.microsoft.com/office/drawing/2014/main" val="3188294355"/>
                    </a:ext>
                  </a:extLst>
                </a:gridCol>
                <a:gridCol w="533400">
                  <a:extLst>
                    <a:ext uri="{9D8B030D-6E8A-4147-A177-3AD203B41FA5}">
                      <a16:colId xmlns:a16="http://schemas.microsoft.com/office/drawing/2014/main" val="1918061268"/>
                    </a:ext>
                  </a:extLst>
                </a:gridCol>
                <a:gridCol w="1044872">
                  <a:extLst>
                    <a:ext uri="{9D8B030D-6E8A-4147-A177-3AD203B41FA5}">
                      <a16:colId xmlns:a16="http://schemas.microsoft.com/office/drawing/2014/main" val="961176023"/>
                    </a:ext>
                  </a:extLst>
                </a:gridCol>
                <a:gridCol w="707841">
                  <a:extLst>
                    <a:ext uri="{9D8B030D-6E8A-4147-A177-3AD203B41FA5}">
                      <a16:colId xmlns:a16="http://schemas.microsoft.com/office/drawing/2014/main" val="945400717"/>
                    </a:ext>
                  </a:extLst>
                </a:gridCol>
                <a:gridCol w="533283">
                  <a:extLst>
                    <a:ext uri="{9D8B030D-6E8A-4147-A177-3AD203B41FA5}">
                      <a16:colId xmlns:a16="http://schemas.microsoft.com/office/drawing/2014/main" val="1724701938"/>
                    </a:ext>
                  </a:extLst>
                </a:gridCol>
              </a:tblGrid>
              <a:tr h="274635">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Awareness of COVID-19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a:effectLst/>
                        </a:rPr>
                        <a:t>Proper identification</a:t>
                      </a:r>
                      <a:r>
                        <a:rPr lang="en-US" sz="1000" baseline="0">
                          <a:effectLst/>
                        </a:rPr>
                        <a:t> of</a:t>
                      </a:r>
                      <a:r>
                        <a:rPr lang="en-US" sz="1000">
                          <a:effectLst/>
                        </a:rPr>
                        <a:t> protective </a:t>
                      </a:r>
                      <a:r>
                        <a:rPr lang="en-US" sz="1000" dirty="0">
                          <a:effectLst/>
                        </a:rPr>
                        <a:t>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Considering wrong activities as right 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6553044"/>
                  </a:ext>
                </a:extLst>
              </a:tr>
              <a:tr h="295169">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4412386"/>
                  </a:ext>
                </a:extLst>
              </a:tr>
              <a:tr h="489204">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0.05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0.003</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6334472"/>
                  </a:ext>
                </a:extLst>
              </a:tr>
              <a:tr h="609600">
                <a:tc>
                  <a:txBody>
                    <a:bodyPr/>
                    <a:lstStyle/>
                    <a:p>
                      <a:pPr marL="0" marR="0">
                        <a:lnSpc>
                          <a:spcPct val="107000"/>
                        </a:lnSpc>
                        <a:spcBef>
                          <a:spcPts val="0"/>
                        </a:spcBef>
                        <a:spcAft>
                          <a:spcPts val="0"/>
                        </a:spcAft>
                      </a:pPr>
                      <a:r>
                        <a:rPr lang="en-US" sz="1000" dirty="0">
                          <a:effectLst/>
                        </a:rPr>
                        <a:t>Feeling 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0618282"/>
                  </a:ext>
                </a:extLst>
              </a:tr>
              <a:tr h="682845">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-0.27 – -0.01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0.039</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010165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7451246"/>
              </p:ext>
            </p:extLst>
          </p:nvPr>
        </p:nvGraphicFramePr>
        <p:xfrm>
          <a:off x="304799" y="6093045"/>
          <a:ext cx="8381997" cy="682845"/>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1431951986"/>
                    </a:ext>
                  </a:extLst>
                </a:gridCol>
                <a:gridCol w="990498">
                  <a:extLst>
                    <a:ext uri="{9D8B030D-6E8A-4147-A177-3AD203B41FA5}">
                      <a16:colId xmlns:a16="http://schemas.microsoft.com/office/drawing/2014/main" val="919599043"/>
                    </a:ext>
                  </a:extLst>
                </a:gridCol>
                <a:gridCol w="990498">
                  <a:extLst>
                    <a:ext uri="{9D8B030D-6E8A-4147-A177-3AD203B41FA5}">
                      <a16:colId xmlns:a16="http://schemas.microsoft.com/office/drawing/2014/main" val="2527043421"/>
                    </a:ext>
                  </a:extLst>
                </a:gridCol>
                <a:gridCol w="566113">
                  <a:extLst>
                    <a:ext uri="{9D8B030D-6E8A-4147-A177-3AD203B41FA5}">
                      <a16:colId xmlns:a16="http://schemas.microsoft.com/office/drawing/2014/main" val="2091905748"/>
                    </a:ext>
                  </a:extLst>
                </a:gridCol>
                <a:gridCol w="990498">
                  <a:extLst>
                    <a:ext uri="{9D8B030D-6E8A-4147-A177-3AD203B41FA5}">
                      <a16:colId xmlns:a16="http://schemas.microsoft.com/office/drawing/2014/main" val="945720868"/>
                    </a:ext>
                  </a:extLst>
                </a:gridCol>
                <a:gridCol w="990498">
                  <a:extLst>
                    <a:ext uri="{9D8B030D-6E8A-4147-A177-3AD203B41FA5}">
                      <a16:colId xmlns:a16="http://schemas.microsoft.com/office/drawing/2014/main" val="651602563"/>
                    </a:ext>
                  </a:extLst>
                </a:gridCol>
                <a:gridCol w="566113">
                  <a:extLst>
                    <a:ext uri="{9D8B030D-6E8A-4147-A177-3AD203B41FA5}">
                      <a16:colId xmlns:a16="http://schemas.microsoft.com/office/drawing/2014/main" val="3994224083"/>
                    </a:ext>
                  </a:extLst>
                </a:gridCol>
                <a:gridCol w="577369">
                  <a:extLst>
                    <a:ext uri="{9D8B030D-6E8A-4147-A177-3AD203B41FA5}">
                      <a16:colId xmlns:a16="http://schemas.microsoft.com/office/drawing/2014/main" val="4260795398"/>
                    </a:ext>
                  </a:extLst>
                </a:gridCol>
                <a:gridCol w="838313">
                  <a:extLst>
                    <a:ext uri="{9D8B030D-6E8A-4147-A177-3AD203B41FA5}">
                      <a16:colId xmlns:a16="http://schemas.microsoft.com/office/drawing/2014/main" val="2352501396"/>
                    </a:ext>
                  </a:extLst>
                </a:gridCol>
                <a:gridCol w="533283">
                  <a:extLst>
                    <a:ext uri="{9D8B030D-6E8A-4147-A177-3AD203B41FA5}">
                      <a16:colId xmlns:a16="http://schemas.microsoft.com/office/drawing/2014/main" val="1100079960"/>
                    </a:ext>
                  </a:extLst>
                </a:gridCol>
              </a:tblGrid>
              <a:tr h="682845">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0.10</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-0.17 – -0.03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0.008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799164799"/>
                  </a:ext>
                </a:extLst>
              </a:tr>
            </a:tbl>
          </a:graphicData>
        </a:graphic>
      </p:graphicFrame>
    </p:spTree>
    <p:extLst>
      <p:ext uri="{BB962C8B-B14F-4D97-AF65-F5344CB8AC3E}">
        <p14:creationId xmlns:p14="http://schemas.microsoft.com/office/powerpoint/2010/main" val="60081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79785667"/>
              </p:ext>
            </p:extLst>
          </p:nvPr>
        </p:nvGraphicFramePr>
        <p:xfrm>
          <a:off x="3522785"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32811099"/>
              </p:ext>
            </p:extLst>
          </p:nvPr>
        </p:nvGraphicFramePr>
        <p:xfrm>
          <a:off x="152400" y="533400"/>
          <a:ext cx="3352800" cy="586994"/>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Respondents’ behavior</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38558892"/>
              </p:ext>
            </p:extLst>
          </p:nvPr>
        </p:nvGraphicFramePr>
        <p:xfrm>
          <a:off x="152400" y="1524000"/>
          <a:ext cx="3352800" cy="1371600"/>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they are taking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2667</TotalTime>
  <Words>2384</Words>
  <Application>Microsoft Office PowerPoint</Application>
  <PresentationFormat>On-screen Show (4:3)</PresentationFormat>
  <Paragraphs>670</Paragraphs>
  <Slides>40</Slides>
  <Notes>38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Sylfaen</vt:lpstr>
      <vt:lpstr>Office Theme</vt:lpstr>
      <vt:lpstr>Monitoring population awareness, risk perception, preventive behavior and public confidence at the background of the coronavirus pandemic in Georgia (first, second and third wave research report)</vt:lpstr>
      <vt:lpstr>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GVINIANIDZE, Kakha</cp:lastModifiedBy>
  <cp:revision>139</cp:revision>
  <dcterms:created xsi:type="dcterms:W3CDTF">2020-05-11T17:55:39Z</dcterms:created>
  <dcterms:modified xsi:type="dcterms:W3CDTF">2020-06-16T12:10:33Z</dcterms:modified>
</cp:coreProperties>
</file>